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9" r:id="rId2"/>
  </p:sldMasterIdLst>
  <p:notesMasterIdLst>
    <p:notesMasterId r:id="rId36"/>
  </p:notesMasterIdLst>
  <p:sldIdLst>
    <p:sldId id="256" r:id="rId3"/>
    <p:sldId id="320" r:id="rId4"/>
    <p:sldId id="286" r:id="rId5"/>
    <p:sldId id="287" r:id="rId6"/>
    <p:sldId id="288" r:id="rId7"/>
    <p:sldId id="289" r:id="rId8"/>
    <p:sldId id="291" r:id="rId9"/>
    <p:sldId id="292" r:id="rId10"/>
    <p:sldId id="317" r:id="rId11"/>
    <p:sldId id="293" r:id="rId12"/>
    <p:sldId id="294" r:id="rId13"/>
    <p:sldId id="321" r:id="rId14"/>
    <p:sldId id="395" r:id="rId15"/>
    <p:sldId id="296" r:id="rId16"/>
    <p:sldId id="297" r:id="rId17"/>
    <p:sldId id="290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96" r:id="rId27"/>
    <p:sldId id="397" r:id="rId28"/>
    <p:sldId id="307" r:id="rId29"/>
    <p:sldId id="328" r:id="rId30"/>
    <p:sldId id="308" r:id="rId31"/>
    <p:sldId id="311" r:id="rId32"/>
    <p:sldId id="310" r:id="rId33"/>
    <p:sldId id="312" r:id="rId34"/>
    <p:sldId id="31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9" autoAdjust="0"/>
    <p:restoredTop sz="86765" autoAdjust="0"/>
  </p:normalViewPr>
  <p:slideViewPr>
    <p:cSldViewPr snapToGrid="0" snapToObjects="1">
      <p:cViewPr varScale="1">
        <p:scale>
          <a:sx n="90" d="100"/>
          <a:sy n="90" d="100"/>
        </p:scale>
        <p:origin x="12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583028088591386E-2"/>
          <c:y val="3.7063852742243435E-2"/>
          <c:w val="0.8125344687502164"/>
          <c:h val="0.900682664858481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System Components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D-460D-A944-48073384DF95}"/>
                </c:ext>
              </c:extLst>
            </c:dLbl>
            <c:dLbl>
              <c:idx val="1"/>
              <c:layout>
                <c:manualLayout>
                  <c:x val="-2.1217134960568446E-1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D-460D-A944-48073384DF9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5D-460D-A944-48073384DF9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5D-460D-A944-48073384DF9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5D-460D-A944-48073384DF9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5D-460D-A944-48073384DF9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36%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5D-460D-A944-48073384DF9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31%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5D-460D-A944-48073384DF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3.65</c:v>
                </c:pt>
                <c:pt idx="1">
                  <c:v>3.29</c:v>
                </c:pt>
                <c:pt idx="2">
                  <c:v>2.16</c:v>
                </c:pt>
                <c:pt idx="3">
                  <c:v>1.91</c:v>
                </c:pt>
                <c:pt idx="4">
                  <c:v>1.542</c:v>
                </c:pt>
                <c:pt idx="5">
                  <c:v>1.21</c:v>
                </c:pt>
                <c:pt idx="6">
                  <c:v>1.0680000000000001</c:v>
                </c:pt>
                <c:pt idx="7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5D-460D-A944-48073384DF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1.05</c:v>
                </c:pt>
                <c:pt idx="1">
                  <c:v>0.68</c:v>
                </c:pt>
                <c:pt idx="2">
                  <c:v>0.56999999999999995</c:v>
                </c:pt>
                <c:pt idx="3">
                  <c:v>0.72</c:v>
                </c:pt>
                <c:pt idx="4">
                  <c:v>0.39400000000000002</c:v>
                </c:pt>
                <c:pt idx="5">
                  <c:v>0.36</c:v>
                </c:pt>
                <c:pt idx="6">
                  <c:v>0.316</c:v>
                </c:pt>
                <c:pt idx="7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5D-460D-A944-48073384DF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Soft Costs</c:v>
                </c:pt>
              </c:strCache>
            </c:strRef>
          </c:tx>
          <c:spPr>
            <a:solidFill>
              <a:srgbClr val="F2762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5D-460D-A944-48073384DF9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5D-460D-A944-48073384DF9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39%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5D-460D-A944-48073384DF9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5D-460D-A944-48073384DF9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35D-460D-A944-48073384DF9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35D-460D-A944-48073384DF9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53%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35D-460D-A944-48073384DF9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58%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35D-460D-A944-48073384DF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2.54</c:v>
                </c:pt>
                <c:pt idx="1">
                  <c:v>2.37</c:v>
                </c:pt>
                <c:pt idx="2">
                  <c:v>1.75</c:v>
                </c:pt>
                <c:pt idx="3">
                  <c:v>1.29</c:v>
                </c:pt>
                <c:pt idx="4">
                  <c:v>1.504</c:v>
                </c:pt>
                <c:pt idx="5">
                  <c:v>1.61</c:v>
                </c:pt>
                <c:pt idx="6">
                  <c:v>1.5960000000000001</c:v>
                </c:pt>
                <c:pt idx="7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35D-460D-A944-48073384D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7096352"/>
        <c:axId val="277097336"/>
      </c:barChart>
      <c:catAx>
        <c:axId val="27709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097336"/>
        <c:crosses val="autoZero"/>
        <c:auto val="1"/>
        <c:lblAlgn val="ctr"/>
        <c:lblOffset val="100"/>
        <c:noMultiLvlLbl val="0"/>
      </c:catAx>
      <c:valAx>
        <c:axId val="277097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09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7677455970215357"/>
          <c:y val="2.5820790988160289E-2"/>
          <c:w val="0.11941933617379914"/>
          <c:h val="0.484133157116649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0.46222</cdr:x>
      <cdr:y>0.14477</cdr:y>
    </cdr:from>
    <cdr:to>
      <cdr:x>0.84342</cdr:x>
      <cdr:y>0.35553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F2981FC-13E1-409C-9CB8-59387ECCB9EA}"/>
            </a:ext>
          </a:extLst>
        </cdr:cNvPr>
        <cdr:cNvSpPr txBox="1"/>
      </cdr:nvSpPr>
      <cdr:spPr>
        <a:xfrm xmlns:a="http://schemas.openxmlformats.org/drawingml/2006/main">
          <a:off x="5072312" y="759220"/>
          <a:ext cx="4183168" cy="11052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Solar co-ops help reduce an installer’s soft costs so you can save money. </a:t>
          </a:r>
        </a:p>
      </cdr:txBody>
    </cdr:sp>
  </cdr:relSizeAnchor>
  <cdr:relSizeAnchor xmlns:cdr="http://schemas.openxmlformats.org/drawingml/2006/chartDrawing">
    <cdr:from>
      <cdr:x>0.85047</cdr:x>
      <cdr:y>0.62347</cdr:y>
    </cdr:from>
    <cdr:to>
      <cdr:x>0.90385</cdr:x>
      <cdr:y>0.80322</cdr:y>
    </cdr:to>
    <cdr:sp macro="" textlink="">
      <cdr:nvSpPr>
        <cdr:cNvPr id="5" name="Right Brace 4">
          <a:extLst xmlns:a="http://schemas.openxmlformats.org/drawingml/2006/main">
            <a:ext uri="{FF2B5EF4-FFF2-40B4-BE49-F238E27FC236}">
              <a16:creationId xmlns:a16="http://schemas.microsoft.com/office/drawing/2014/main" id="{2908A065-AFEB-4EEA-9C89-9194A962638C}"/>
            </a:ext>
          </a:extLst>
        </cdr:cNvPr>
        <cdr:cNvSpPr/>
      </cdr:nvSpPr>
      <cdr:spPr>
        <a:xfrm xmlns:a="http://schemas.openxmlformats.org/drawingml/2006/main">
          <a:off x="7510065" y="3269655"/>
          <a:ext cx="471340" cy="942681"/>
        </a:xfrm>
        <a:prstGeom xmlns:a="http://schemas.openxmlformats.org/drawingml/2006/main" prst="rightBrace">
          <a:avLst/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0.76764</cdr:x>
      <cdr:y>0.3062</cdr:y>
    </cdr:from>
    <cdr:to>
      <cdr:x>0.90385</cdr:x>
      <cdr:y>0.69952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8A0EF0A2-2B6B-495A-9AD5-7F45ACBC038C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rot="16200000" flipH="1">
          <a:off x="6348638" y="2035749"/>
          <a:ext cx="2062728" cy="1202812"/>
        </a:xfrm>
        <a:prstGeom xmlns:a="http://schemas.openxmlformats.org/drawingml/2006/main" prst="bentConnector3">
          <a:avLst>
            <a:gd name="adj1" fmla="val 45567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6C324-C659-C344-86D3-A9389ADC79BE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BD34C-A195-3C44-B33F-6F3EA53F9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47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BD34C-A195-3C44-B33F-6F3EA53F96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copy – wont change with excel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6936B-CA8B-40EE-AB62-E129A65D34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0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46" y="1600201"/>
            <a:ext cx="7772400" cy="187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8" name="Picture 7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431433"/>
            <a:ext cx="8228707" cy="4694333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0" name="Picture 9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6" name="Picture 5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pic>
        <p:nvPicPr>
          <p:cNvPr id="9" name="Picture 8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5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1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541990" indent="-169937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7" y="6363595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152275"/>
          </a:xfrm>
          <a:prstGeom prst="rect">
            <a:avLst/>
          </a:prstGeom>
        </p:spPr>
      </p:pic>
      <p:sp>
        <p:nvSpPr>
          <p:cNvPr id="1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9" name="Picture 8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8" y="6261177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6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4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5" name="Picture 4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58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D_SUN_Logo_Stacked_Colo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35" y="5917396"/>
            <a:ext cx="1049338" cy="8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94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878" y="3490429"/>
            <a:ext cx="3522276" cy="3399721"/>
          </a:xfrm>
          <a:prstGeom prst="rect">
            <a:avLst/>
          </a:prstGeom>
        </p:spPr>
      </p:pic>
      <p:pic>
        <p:nvPicPr>
          <p:cNvPr id="4" name="Picture 3" descr="AdobeStock_65254880.jpe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35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5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9" name="Picture 8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3" name="Picture 12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31432"/>
            <a:ext cx="3008313" cy="84186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1433"/>
            <a:ext cx="5111750" cy="4694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rgbClr val="FF9300"/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540000"/>
            <a:ext cx="3008313" cy="3586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0236-0E9A-B34F-BDAC-6718234C9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706" r:id="rId14"/>
  </p:sldLayoutIdLst>
  <p:txStyles>
    <p:titleStyle>
      <a:lvl1pPr algn="ctr" defTabSz="4553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8" indent="-341548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38" indent="-283507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72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5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98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8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hf hdr="0" ftr="0" dt="0"/>
  <p:txStyles>
    <p:titleStyle>
      <a:lvl1pPr algn="ctr" defTabSz="4553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8" indent="-341548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38" indent="-283507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72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5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98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erican flag group.jpg">
            <a:extLst>
              <a:ext uri="{FF2B5EF4-FFF2-40B4-BE49-F238E27FC236}">
                <a16:creationId xmlns:a16="http://schemas.microsoft.com/office/drawing/2014/main" id="{390AECA4-6C41-4EB3-AF14-4BE5FEA4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1055"/>
            <a:ext cx="9144000" cy="3849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14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428"/>
            <a:ext cx="9144000" cy="14791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41428"/>
            <a:ext cx="9144000" cy="69780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to Solar PV</a:t>
            </a:r>
          </a:p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West Virginia Solar Congress</a:t>
            </a:r>
          </a:p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27, 2019</a:t>
            </a:r>
          </a:p>
        </p:txBody>
      </p:sp>
      <p:pic>
        <p:nvPicPr>
          <p:cNvPr id="11" name="Picture 10" descr="SUN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53" y="188596"/>
            <a:ext cx="2444763" cy="17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2196" y="1801279"/>
            <a:ext cx="5419214" cy="325544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does it connect to my electrical panel?</a:t>
            </a:r>
          </a:p>
          <a:p>
            <a:pPr marL="0" indent="0">
              <a:buNone/>
            </a:pPr>
            <a:endParaRPr lang="en-US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Simple connection, most home electric systems don’t need upgrades before solar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20160121_1718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75754" y="2201306"/>
            <a:ext cx="5604392" cy="345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B9493BB-AA80-49CB-814B-79FF8908D7B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4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6409" y="1273848"/>
            <a:ext cx="6371182" cy="57494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What makes a site good for solar?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978548"/>
            <a:ext cx="3016665" cy="2364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92" y="4446572"/>
            <a:ext cx="3549559" cy="1819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403" y="4446572"/>
            <a:ext cx="261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Roof faces southerly direction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597" y="4025611"/>
            <a:ext cx="447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No shading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4592" y="6323661"/>
            <a:ext cx="36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Enough space to mount panels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175" y="1903386"/>
            <a:ext cx="5094825" cy="211676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0167FC5-DA98-40E4-A94E-256B3D70C9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0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6409" y="1273848"/>
            <a:ext cx="6371182" cy="57494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Autumn’s solar garden shed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67FC5-DA98-40E4-A94E-256B3D70C9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0A960-E099-4A72-8DFF-1F51C3DBD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9" t="14211" b="8056"/>
          <a:stretch/>
        </p:blipFill>
        <p:spPr>
          <a:xfrm rot="10800000">
            <a:off x="1411424" y="1997090"/>
            <a:ext cx="6321153" cy="42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1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1D4AD7-E1A1-4245-8F51-26EC4D3F4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0" b="7422"/>
          <a:stretch/>
        </p:blipFill>
        <p:spPr>
          <a:xfrm>
            <a:off x="803562" y="1153581"/>
            <a:ext cx="7384474" cy="510867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167FC5-DA98-40E4-A94E-256B3D70C9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67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28B721D-A1A6-4EE1-BE09-ED9E0FA9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A4AD5-9298-4E6C-B66A-4A5CC283E15E}"/>
              </a:ext>
            </a:extLst>
          </p:cNvPr>
          <p:cNvSpPr/>
          <p:nvPr/>
        </p:nvSpPr>
        <p:spPr>
          <a:xfrm>
            <a:off x="330200" y="1902793"/>
            <a:ext cx="8483600" cy="4433606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59E7C6-65A6-4AE0-8BB0-DE3062524706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5787" y="1902793"/>
            <a:ext cx="8169955" cy="44516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is net metering?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Allows flow of electricity to AND from customer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When generation is more than use, extra electricity flows back through meter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You receive a credit on your power bill for that excess production</a:t>
            </a:r>
          </a:p>
        </p:txBody>
      </p:sp>
    </p:spTree>
    <p:extLst>
      <p:ext uri="{BB962C8B-B14F-4D97-AF65-F5344CB8AC3E}">
        <p14:creationId xmlns:p14="http://schemas.microsoft.com/office/powerpoint/2010/main" val="30716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2" y="1311732"/>
            <a:ext cx="8483600" cy="276459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Net metering, continued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Monthly electric bill:</a:t>
            </a:r>
          </a:p>
          <a:p>
            <a:pPr lvl="1"/>
            <a:r>
              <a:rPr lang="en-US" dirty="0">
                <a:latin typeface="Franklin Gothic Medium" panose="020B0603020102020204" pitchFamily="34" charset="0"/>
              </a:rPr>
              <a:t>[Amount electricity used] – [Amount electricity produced]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Utilities required by law to let you net meter</a:t>
            </a:r>
          </a:p>
          <a:p>
            <a:pPr lvl="1"/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stomer at electric meter 260 x 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329"/>
            <a:ext cx="6026952" cy="27816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E23AFAE-793B-4CB5-B9F2-54D17BA4E578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29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olarquotes.com.au/img/solar-panel-area-3k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1854516"/>
            <a:ext cx="6019800" cy="3130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64630"/>
            <a:ext cx="9143999" cy="860376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/>
              <a:t>Terminology: </a:t>
            </a:r>
            <a:r>
              <a:rPr lang="en-US" sz="3000" dirty="0"/>
              <a:t>Kilowatts (kW) &amp; Kilowatt-hours (kWh)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4670290"/>
            <a:ext cx="9143999" cy="174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System measured in kW</a:t>
            </a:r>
          </a:p>
          <a:p>
            <a:pPr algn="l"/>
            <a:r>
              <a:rPr lang="en-US" sz="3000" dirty="0"/>
              <a:t>Electricity production measured in kWh</a:t>
            </a:r>
          </a:p>
          <a:p>
            <a:pPr algn="l"/>
            <a:r>
              <a:rPr lang="en-US" sz="3000" dirty="0"/>
              <a:t>Most homeowners install between 2 kW – 12 kW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291A44-1D60-4137-A4D7-C5A3702E71A3}"/>
              </a:ext>
            </a:extLst>
          </p:cNvPr>
          <p:cNvSpPr txBox="1">
            <a:spLocks/>
          </p:cNvSpPr>
          <p:nvPr/>
        </p:nvSpPr>
        <p:spPr>
          <a:xfrm>
            <a:off x="0" y="25687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29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77827" y="1395663"/>
            <a:ext cx="4777915" cy="473010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What happens when the power goes out?</a:t>
            </a:r>
            <a:br>
              <a:rPr lang="en-US" b="1" dirty="0">
                <a:latin typeface="Franklin Gothic Medium" panose="020B0603020102020204" pitchFamily="34" charset="0"/>
              </a:rPr>
            </a:br>
            <a:endParaRPr lang="en-US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When grid is down, solar shuts off (safety mechanism)</a:t>
            </a:r>
            <a:br>
              <a:rPr lang="en-US" dirty="0">
                <a:latin typeface="Franklin Gothic Medium" panose="020B0603020102020204" pitchFamily="34" charset="0"/>
              </a:rPr>
            </a:br>
            <a:endParaRPr lang="en-US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Need batteries if you want you want power during outages</a:t>
            </a:r>
          </a:p>
          <a:p>
            <a:pPr lvl="1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Transformers_NR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52"/>
            <a:ext cx="3780514" cy="573244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8DB3DCE-8627-4887-9473-7C512C5039FB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388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010FD9F4-0392-4253-A303-C25210C3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89FF2D-349C-4B9B-8ADB-069DC2334882}"/>
              </a:ext>
            </a:extLst>
          </p:cNvPr>
          <p:cNvSpPr/>
          <p:nvPr/>
        </p:nvSpPr>
        <p:spPr>
          <a:xfrm>
            <a:off x="330200" y="1405720"/>
            <a:ext cx="8483600" cy="4888400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600647"/>
            <a:ext cx="8298542" cy="4525119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Frequently asked questions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Warranties?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Homeowners’ insurance?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Maintenance?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long do systems last?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Will HOA allow solar on my home?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if I’m In a historic district?</a:t>
            </a:r>
          </a:p>
          <a:p>
            <a:pPr lvl="1"/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AD7294-E0AA-498F-B5C1-CA03A54707E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7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0" y="2979738"/>
            <a:ext cx="91440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Co-ops Work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474209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272142" y="1869409"/>
            <a:ext cx="8483600" cy="87947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398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Presentation in three parts:</a:t>
            </a:r>
          </a:p>
          <a:p>
            <a:pPr marL="341548" marR="0" lvl="0" indent="-341548" algn="ctr" defTabSz="455398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622" y="2719520"/>
            <a:ext cx="5673348" cy="3026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Solar technology</a:t>
            </a:r>
          </a:p>
          <a:p>
            <a:pPr marL="742950" marR="0" lvl="0" indent="-7429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solar co-ops work</a:t>
            </a:r>
          </a:p>
          <a:p>
            <a:pPr marL="742950" marR="0" lvl="0" indent="-7429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Solar economics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02855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2" y="1264629"/>
            <a:ext cx="4748383" cy="486113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Solar co-op benefits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Get best value on installation and support throughout the process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Connect with fellow solar enthusiasts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Become part of the growing solar movement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8" r="13996" b="4896"/>
          <a:stretch/>
        </p:blipFill>
        <p:spPr>
          <a:xfrm>
            <a:off x="5020524" y="1157636"/>
            <a:ext cx="4123475" cy="51695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E36923B-AD35-4A71-AB6D-1DC9C7D1F38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045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43E4C7-A332-48E8-837D-2B4CF140C870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D762C-7AEA-4DE5-B210-D6F4DE08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471"/>
            <a:ext cx="9144000" cy="73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19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E19CE1D-2383-4255-BC05-C11A7C44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0FE99A-5B33-44F4-8574-3BCE021C4FB3}"/>
              </a:ext>
            </a:extLst>
          </p:cNvPr>
          <p:cNvSpPr/>
          <p:nvPr/>
        </p:nvSpPr>
        <p:spPr>
          <a:xfrm>
            <a:off x="330200" y="1405720"/>
            <a:ext cx="8483600" cy="4720046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Who picks the installer? Co-op members</a:t>
            </a:r>
            <a:endParaRPr lang="en-US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Co-op participants select specific installer criteria including: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Price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Equipment quality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Warranties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Are a local company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B4F23BE-3E21-429E-AD44-EC3CF5222BA7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0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13024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CBD0F45-47CC-4914-AEA7-AF07AE34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C182E7-C3A2-4F27-9638-9AEBD0A4B123}"/>
              </a:ext>
            </a:extLst>
          </p:cNvPr>
          <p:cNvSpPr/>
          <p:nvPr/>
        </p:nvSpPr>
        <p:spPr>
          <a:xfrm>
            <a:off x="330199" y="1282498"/>
            <a:ext cx="8605253" cy="5331661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1554720"/>
            <a:ext cx="8228707" cy="42868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 few considerations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is priced by the watt (not by panel)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$9000 / 3000 Watts  (i.e. 3kW) = $3/Watt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is long-term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 moving parts &amp; at least 25 year lifespan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Average residential electricity rate in WV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10-12 year payback time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Rising energy prices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increased value for your solar array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48EDFA-239C-41DE-9B64-7DDAE6EA386F}"/>
              </a:ext>
            </a:extLst>
          </p:cNvPr>
          <p:cNvSpPr txBox="1">
            <a:spLocks/>
          </p:cNvSpPr>
          <p:nvPr/>
        </p:nvSpPr>
        <p:spPr>
          <a:xfrm>
            <a:off x="0" y="300185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142" y="1538589"/>
            <a:ext cx="5005468" cy="46980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Solar is a great investment!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Costs have dropped 73% since 2010*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No longer a specialty or boutique project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Excellent ROI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30% federal tax credit  (steps down after 2019)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639" y="1647783"/>
            <a:ext cx="3812361" cy="44223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332620" y="2158730"/>
            <a:ext cx="2575120" cy="650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1970’s	2013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850979" y="2689587"/>
            <a:ext cx="717175" cy="567764"/>
          </a:xfrm>
          <a:prstGeom prst="line">
            <a:avLst/>
          </a:prstGeom>
          <a:ln w="76200" cmpd="sng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570630" y="2794174"/>
            <a:ext cx="1" cy="2629646"/>
          </a:xfrm>
          <a:prstGeom prst="line">
            <a:avLst/>
          </a:prstGeom>
          <a:ln w="76200" cmpd="sng">
            <a:solidFill>
              <a:srgbClr val="008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8E01DC1F-75A8-4483-BD06-5823D31F6832}"/>
              </a:ext>
            </a:extLst>
          </p:cNvPr>
          <p:cNvSpPr txBox="1">
            <a:spLocks/>
          </p:cNvSpPr>
          <p:nvPr/>
        </p:nvSpPr>
        <p:spPr>
          <a:xfrm>
            <a:off x="0" y="26810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25B03-5F79-9C41-AF66-66B84F0E972D}"/>
              </a:ext>
            </a:extLst>
          </p:cNvPr>
          <p:cNvSpPr txBox="1"/>
          <p:nvPr/>
        </p:nvSpPr>
        <p:spPr>
          <a:xfrm>
            <a:off x="272142" y="6236608"/>
            <a:ext cx="3762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*Source: International Renewable Energy Agency</a:t>
            </a:r>
          </a:p>
        </p:txBody>
      </p:sp>
    </p:spTree>
    <p:extLst>
      <p:ext uri="{BB962C8B-B14F-4D97-AF65-F5344CB8AC3E}">
        <p14:creationId xmlns:p14="http://schemas.microsoft.com/office/powerpoint/2010/main" val="603514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347107" y="1014175"/>
            <a:ext cx="6362700" cy="673724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B5561F5-6B8B-4EAD-AF56-A19060A4B115}"/>
              </a:ext>
            </a:extLst>
          </p:cNvPr>
          <p:cNvSpPr txBox="1">
            <a:spLocks/>
          </p:cNvSpPr>
          <p:nvPr/>
        </p:nvSpPr>
        <p:spPr>
          <a:xfrm>
            <a:off x="0" y="1118484"/>
            <a:ext cx="9144000" cy="58293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Residential PV Cost Summary 2010 - 2017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FA85EDC-0369-4D83-9998-E4B1215866CA}"/>
              </a:ext>
            </a:extLst>
          </p:cNvPr>
          <p:cNvSpPr txBox="1">
            <a:spLocks/>
          </p:cNvSpPr>
          <p:nvPr/>
        </p:nvSpPr>
        <p:spPr>
          <a:xfrm>
            <a:off x="0" y="6453709"/>
            <a:ext cx="2559377" cy="245486"/>
          </a:xfrm>
          <a:prstGeom prst="rect">
            <a:avLst/>
          </a:prstGeom>
        </p:spPr>
        <p:txBody>
          <a:bodyPr vert="horz" lIns="51435" tIns="25718" rIns="51435" bIns="25718" numCol="1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93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5987" indent="-22658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18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/>
              <a:t>Assumptions: 5.7 kW system size, adjusted for inflation, national data.</a:t>
            </a:r>
          </a:p>
          <a:p>
            <a:pPr marL="160735" indent="-160735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en-US" sz="675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BB9E74-E7C5-4B4C-86C5-EABD85921EE0}"/>
              </a:ext>
            </a:extLst>
          </p:cNvPr>
          <p:cNvSpPr txBox="1">
            <a:spLocks/>
          </p:cNvSpPr>
          <p:nvPr/>
        </p:nvSpPr>
        <p:spPr>
          <a:xfrm>
            <a:off x="0" y="6544366"/>
            <a:ext cx="4672013" cy="245486"/>
          </a:xfrm>
          <a:prstGeom prst="rect">
            <a:avLst/>
          </a:prstGeom>
        </p:spPr>
        <p:txBody>
          <a:bodyPr vert="horz" lIns="51435" tIns="25718" rIns="51435" bIns="25718" numCol="1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93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5987" indent="-22658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18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75" dirty="0"/>
              <a:t>Citation:  Fu, Ran, David Feldman, and Robert Margolis. 2017. “U.S. Solar Photovoltaic System Cost Benchmark Q1 2017.” NREL/TP-6A20-68925. Golden, CO: National Renewable Energy Laboratory (NREL). https://www.nrel.gov/docs/fy17osti/68925.pdf.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675" dirty="0"/>
          </a:p>
          <a:p>
            <a:pPr marL="160735" indent="-160735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en-US" sz="675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116387E-0543-BF42-824F-C82BADAFEC8B}"/>
              </a:ext>
            </a:extLst>
          </p:cNvPr>
          <p:cNvSpPr txBox="1">
            <a:spLocks/>
          </p:cNvSpPr>
          <p:nvPr/>
        </p:nvSpPr>
        <p:spPr>
          <a:xfrm>
            <a:off x="0" y="349280"/>
            <a:ext cx="9144000" cy="58293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Residential PV Cost Summary 2010 - 2017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591933E-C6C3-4D3D-8AEC-250F81250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441696"/>
              </p:ext>
            </p:extLst>
          </p:nvPr>
        </p:nvGraphicFramePr>
        <p:xfrm>
          <a:off x="313509" y="1125553"/>
          <a:ext cx="8830491" cy="524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6F3BB62-481C-468D-A5B7-1541D3A23849}"/>
              </a:ext>
            </a:extLst>
          </p:cNvPr>
          <p:cNvSpPr txBox="1"/>
          <p:nvPr/>
        </p:nvSpPr>
        <p:spPr>
          <a:xfrm>
            <a:off x="-224266" y="3492571"/>
            <a:ext cx="112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$/W</a:t>
            </a:r>
          </a:p>
        </p:txBody>
      </p:sp>
    </p:spTree>
    <p:extLst>
      <p:ext uri="{BB962C8B-B14F-4D97-AF65-F5344CB8AC3E}">
        <p14:creationId xmlns:p14="http://schemas.microsoft.com/office/powerpoint/2010/main" val="370336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B5561F5-6B8B-4EAD-AF56-A19060A4B115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3D4C6-864B-430C-A4FA-559C172C7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7" t="19862" r="30904" b="21956"/>
          <a:stretch/>
        </p:blipFill>
        <p:spPr>
          <a:xfrm>
            <a:off x="0" y="1426038"/>
            <a:ext cx="9117718" cy="46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7F94A425-26E2-4738-9099-F35EC426B9A9}"/>
              </a:ext>
            </a:extLst>
          </p:cNvPr>
          <p:cNvSpPr txBox="1">
            <a:spLocks/>
          </p:cNvSpPr>
          <p:nvPr/>
        </p:nvSpPr>
        <p:spPr>
          <a:xfrm>
            <a:off x="90124" y="5696447"/>
            <a:ext cx="3357350" cy="654627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93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5987" indent="-22658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18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00" dirty="0"/>
              <a:t>Assumptions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00" dirty="0"/>
              <a:t>SRECs not included, 2% energy increase per year, 7kW System Size, Base Price $2.75/W, 1336 yearly production of 1kW, $0.1243 starting electricity rate, -0.5% panel degradation per year, 4% Interest rate on loan, 70% of cost covered by loan , $0 Operations and Maintenance over system lifetime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900" dirty="0"/>
          </a:p>
          <a:p>
            <a:pPr marL="214313" indent="-214313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en-US" sz="9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6FF5C1-399C-49A7-9D34-8274E6DB1A74}"/>
              </a:ext>
            </a:extLst>
          </p:cNvPr>
          <p:cNvGrpSpPr/>
          <p:nvPr/>
        </p:nvGrpSpPr>
        <p:grpSpPr>
          <a:xfrm>
            <a:off x="163348" y="1219200"/>
            <a:ext cx="8678408" cy="4561113"/>
            <a:chOff x="217796" y="1144521"/>
            <a:chExt cx="11571211" cy="48406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85CE39-2E61-42DF-8429-FBC085634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96" y="1144521"/>
              <a:ext cx="11571211" cy="4840644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A41342F-9282-442A-A693-56DD64042014}"/>
                </a:ext>
              </a:extLst>
            </p:cNvPr>
            <p:cNvGrpSpPr/>
            <p:nvPr/>
          </p:nvGrpSpPr>
          <p:grpSpPr>
            <a:xfrm>
              <a:off x="1507281" y="4679639"/>
              <a:ext cx="6995326" cy="882723"/>
              <a:chOff x="1507281" y="4679639"/>
              <a:chExt cx="6995326" cy="88272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9C7430-3734-4479-BFCA-8A4167577885}"/>
                  </a:ext>
                </a:extLst>
              </p:cNvPr>
              <p:cNvSpPr txBox="1"/>
              <p:nvPr/>
            </p:nvSpPr>
            <p:spPr>
              <a:xfrm>
                <a:off x="1820534" y="5086104"/>
                <a:ext cx="395729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30% Federal tax credit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8778837-0CD1-4CB9-9037-3CC09D6CB0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84078" y="4864305"/>
                <a:ext cx="897147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3049B2-9572-4A78-835A-82CA2566FD59}"/>
                  </a:ext>
                </a:extLst>
              </p:cNvPr>
              <p:cNvSpPr txBox="1"/>
              <p:nvPr/>
            </p:nvSpPr>
            <p:spPr>
              <a:xfrm>
                <a:off x="3181224" y="4679639"/>
                <a:ext cx="532138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Cost of solar system after 30% Tax Credit</a:t>
                </a:r>
              </a:p>
            </p:txBody>
          </p:sp>
          <p:sp>
            <p:nvSpPr>
              <p:cNvPr id="25" name="Right Brace 24">
                <a:extLst>
                  <a:ext uri="{FF2B5EF4-FFF2-40B4-BE49-F238E27FC236}">
                    <a16:creationId xmlns:a16="http://schemas.microsoft.com/office/drawing/2014/main" id="{16D53C46-9753-4BC3-80ED-692626CC7370}"/>
                  </a:ext>
                </a:extLst>
              </p:cNvPr>
              <p:cNvSpPr/>
              <p:nvPr/>
            </p:nvSpPr>
            <p:spPr>
              <a:xfrm>
                <a:off x="1507281" y="4932366"/>
                <a:ext cx="207918" cy="629996"/>
              </a:xfrm>
              <a:prstGeom prst="rightBrac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EC7131DA-3EB5-477D-BD1B-E3C6D20BEDD6}"/>
              </a:ext>
            </a:extLst>
          </p:cNvPr>
          <p:cNvSpPr txBox="1">
            <a:spLocks/>
          </p:cNvSpPr>
          <p:nvPr/>
        </p:nvSpPr>
        <p:spPr>
          <a:xfrm>
            <a:off x="640511" y="264158"/>
            <a:ext cx="7862978" cy="58293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45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Cumulative Savings with Solar</a:t>
            </a:r>
          </a:p>
        </p:txBody>
      </p:sp>
    </p:spTree>
    <p:extLst>
      <p:ext uri="{BB962C8B-B14F-4D97-AF65-F5344CB8AC3E}">
        <p14:creationId xmlns:p14="http://schemas.microsoft.com/office/powerpoint/2010/main" val="2377153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D11D2D2-2F0D-47A2-9FFC-70E9F4FE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32F76C-074B-4112-8A07-31A55C80BA29}"/>
              </a:ext>
            </a:extLst>
          </p:cNvPr>
          <p:cNvSpPr/>
          <p:nvPr/>
        </p:nvSpPr>
        <p:spPr>
          <a:xfrm>
            <a:off x="330200" y="1562501"/>
            <a:ext cx="8483600" cy="4518259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1703863"/>
            <a:ext cx="8228707" cy="458124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Financing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Loans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Standard loans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loans &amp; bridge loans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HELOC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Grants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REAP (USDA Rural Energy for America Program)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4765EE8-6548-480C-8CDB-A721233FACD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3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573516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What’s Next?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436515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1A5F18D-5A0D-45E2-9E86-44D74981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D93B5-0313-4943-8C32-D653E1DC5321}"/>
              </a:ext>
            </a:extLst>
          </p:cNvPr>
          <p:cNvSpPr/>
          <p:nvPr/>
        </p:nvSpPr>
        <p:spPr>
          <a:xfrm>
            <a:off x="330200" y="1736016"/>
            <a:ext cx="8483600" cy="4465691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588" y="1895353"/>
            <a:ext cx="8228707" cy="41345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Join the Charleston-Huntington Solar Co-op</a:t>
            </a:r>
          </a:p>
          <a:p>
            <a:pPr marL="0" indent="0" algn="ctr">
              <a:buNone/>
            </a:pPr>
            <a:endParaRPr lang="en-US" sz="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www.solarunitedneighbors.org</a:t>
            </a:r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charleston-huntington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Join the Solar United Neighbors of West Virginia Facebook Group:</a:t>
            </a:r>
          </a:p>
          <a:p>
            <a:pPr marL="0" indent="0" algn="ctr">
              <a:buNone/>
            </a:pPr>
            <a:endParaRPr lang="en-US" sz="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sz="20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www.facebook.com</a:t>
            </a:r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/groups/</a:t>
            </a:r>
            <a:r>
              <a:rPr lang="en-US" sz="20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SolarUnitedNeighborsofWestVirginia</a:t>
            </a:r>
            <a:endParaRPr lang="en-US" sz="2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Spread the word!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EBA03-EEC7-4E1E-99F4-111563BF90CB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What’s Next?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52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124385-2543-4775-BAD9-BF3DF5016A08}"/>
              </a:ext>
            </a:extLst>
          </p:cNvPr>
          <p:cNvSpPr txBox="1">
            <a:spLocks/>
          </p:cNvSpPr>
          <p:nvPr/>
        </p:nvSpPr>
        <p:spPr>
          <a:xfrm>
            <a:off x="0" y="71437"/>
            <a:ext cx="9144000" cy="1025540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4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Useful Resource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www.solarunitedneighbors.org/</a:t>
            </a:r>
            <a:r>
              <a:rPr lang="en-US" b="1" dirty="0" err="1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westvirginia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8AE2B-C15C-4B25-A037-71882EA8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058"/>
            <a:ext cx="9144000" cy="46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0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471" y="2914184"/>
            <a:ext cx="8483600" cy="9555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Thank You!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Autumn Long, Program Director</a:t>
            </a: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United Neighbors of West Virginia</a:t>
            </a:r>
          </a:p>
        </p:txBody>
      </p:sp>
    </p:spTree>
    <p:extLst>
      <p:ext uri="{BB962C8B-B14F-4D97-AF65-F5344CB8AC3E}">
        <p14:creationId xmlns:p14="http://schemas.microsoft.com/office/powerpoint/2010/main" val="310610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0" t="8717" b="4778"/>
          <a:stretch/>
        </p:blipFill>
        <p:spPr bwMode="auto">
          <a:xfrm>
            <a:off x="1049732" y="1152848"/>
            <a:ext cx="7044537" cy="51375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25687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1046756" y="4526280"/>
            <a:ext cx="7047514" cy="1765338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631" y="4526280"/>
            <a:ext cx="6352674" cy="169295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How does a solar panel work?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Solar photovoltaic (PV)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Converts solar energy to electricity</a:t>
            </a:r>
          </a:p>
        </p:txBody>
      </p:sp>
    </p:spTree>
    <p:extLst>
      <p:ext uri="{BB962C8B-B14F-4D97-AF65-F5344CB8AC3E}">
        <p14:creationId xmlns:p14="http://schemas.microsoft.com/office/powerpoint/2010/main" val="4980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System components: </a:t>
            </a:r>
            <a:r>
              <a:rPr lang="en-US" dirty="0">
                <a:latin typeface="Franklin Gothic Medium" panose="020B0603020102020204" pitchFamily="34" charset="0"/>
              </a:rPr>
              <a:t>Panels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6FEB7A9-B20E-46F6-912B-B9AC5274E6F1}"/>
              </a:ext>
            </a:extLst>
          </p:cNvPr>
          <p:cNvSpPr txBox="1">
            <a:spLocks/>
          </p:cNvSpPr>
          <p:nvPr/>
        </p:nvSpPr>
        <p:spPr>
          <a:xfrm>
            <a:off x="0" y="2721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B42FB-6532-4EFE-9D96-9BCBAF90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6" y="2429457"/>
            <a:ext cx="4970952" cy="3345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A031AE-5F2C-4A0B-BA4F-093E3AB54A66}"/>
              </a:ext>
            </a:extLst>
          </p:cNvPr>
          <p:cNvSpPr txBox="1"/>
          <p:nvPr/>
        </p:nvSpPr>
        <p:spPr>
          <a:xfrm>
            <a:off x="663607" y="5977525"/>
            <a:ext cx="2791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rPr>
              <a:t>Panel / Module</a:t>
            </a:r>
          </a:p>
          <a:p>
            <a:pPr algn="ctr"/>
            <a:r>
              <a:rPr lang="en-US" sz="1200" b="1" i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rPr>
              <a:t>Image Source: DuPont</a:t>
            </a:r>
            <a:endParaRPr lang="en-US" sz="1200" i="1" dirty="0">
              <a:solidFill>
                <a:schemeClr val="tx2">
                  <a:lumMod val="7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19" name="Picture 18" descr="http://www.solarpanel-manufacturer.com/picture/monocrystalline-solar-panels/solar-module.jpg">
            <a:extLst>
              <a:ext uri="{FF2B5EF4-FFF2-40B4-BE49-F238E27FC236}">
                <a16:creationId xmlns:a16="http://schemas.microsoft.com/office/drawing/2014/main" id="{7E6029EA-C81E-4D61-B9B4-913FDD13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96639" y="2877199"/>
            <a:ext cx="1639753" cy="163975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pic>
        <p:nvPicPr>
          <p:cNvPr id="20" name="Picture 19" descr="http://www.solarpanel-manufacturer.com/picture/monocrystalline-solar-panels/solar-module.jpg">
            <a:extLst>
              <a:ext uri="{FF2B5EF4-FFF2-40B4-BE49-F238E27FC236}">
                <a16:creationId xmlns:a16="http://schemas.microsoft.com/office/drawing/2014/main" id="{AEDD9C6B-C580-483D-9927-12377DD4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76827" y="2877199"/>
            <a:ext cx="1639753" cy="163975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pic>
        <p:nvPicPr>
          <p:cNvPr id="21" name="Picture 20" descr="http://www.solarpanel-manufacturer.com/picture/monocrystalline-solar-panels/solar-module.jpg">
            <a:extLst>
              <a:ext uri="{FF2B5EF4-FFF2-40B4-BE49-F238E27FC236}">
                <a16:creationId xmlns:a16="http://schemas.microsoft.com/office/drawing/2014/main" id="{7DF9842A-A66D-467F-82EF-C0125594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04247" y="2877199"/>
            <a:ext cx="1639753" cy="163975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A1DFC3-D57D-4CB8-BE88-409DC919E92F}"/>
              </a:ext>
            </a:extLst>
          </p:cNvPr>
          <p:cNvSpPr txBox="1"/>
          <p:nvPr/>
        </p:nvSpPr>
        <p:spPr>
          <a:xfrm>
            <a:off x="4901202" y="4467139"/>
            <a:ext cx="405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ill Sans MT" pitchFamily="34" charset="0"/>
              </a:rPr>
              <a:t>Solar Array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4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988" y="1435772"/>
            <a:ext cx="3921114" cy="118315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System components: </a:t>
            </a:r>
          </a:p>
          <a:p>
            <a:pPr marL="0" indent="0">
              <a:buNone/>
            </a:pPr>
            <a:r>
              <a:rPr lang="en-US" dirty="0"/>
              <a:t>Inverter &amp; Racking</a:t>
            </a:r>
            <a:endParaRPr lang="en-US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6765"/>
            <a:ext cx="5732174" cy="3100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https://encrypted-tbn0.gstatic.com/images?q=tbn:ANd9GcRcU0ZRZcwqs0EILxOZV4Hk_64LhRT8ZQ7m6OhNV15okGi_fP3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4206" y="2027349"/>
            <a:ext cx="3249794" cy="27382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89314" y="6049809"/>
            <a:ext cx="291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Racking system</a:t>
            </a:r>
            <a:endParaRPr lang="en-US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1550" y="5000510"/>
            <a:ext cx="15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Inverter</a:t>
            </a:r>
            <a:endParaRPr lang="en-US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18D8F2-9694-44B5-86F4-5FBF2B71B179}"/>
              </a:ext>
            </a:extLst>
          </p:cNvPr>
          <p:cNvSpPr txBox="1">
            <a:spLocks/>
          </p:cNvSpPr>
          <p:nvPr/>
        </p:nvSpPr>
        <p:spPr>
          <a:xfrm>
            <a:off x="0" y="25687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1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21359" y="1186512"/>
            <a:ext cx="6701282" cy="71796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How does solar connect to my roof?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78B72CF-43E7-4AB8-9539-6689C84090E7}"/>
              </a:ext>
            </a:extLst>
          </p:cNvPr>
          <p:cNvSpPr txBox="1">
            <a:spLocks/>
          </p:cNvSpPr>
          <p:nvPr/>
        </p:nvSpPr>
        <p:spPr>
          <a:xfrm>
            <a:off x="0" y="25687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B83B2-D17C-4DD8-9EF9-1641E925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7457"/>
            <a:ext cx="9144000" cy="4425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940EF-00AF-4FF0-A01B-77A988727494}"/>
              </a:ext>
            </a:extLst>
          </p:cNvPr>
          <p:cNvSpPr txBox="1"/>
          <p:nvPr/>
        </p:nvSpPr>
        <p:spPr>
          <a:xfrm>
            <a:off x="58782" y="6200894"/>
            <a:ext cx="382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Huffington Post</a:t>
            </a:r>
          </a:p>
        </p:txBody>
      </p:sp>
    </p:spTree>
    <p:extLst>
      <p:ext uri="{BB962C8B-B14F-4D97-AF65-F5344CB8AC3E}">
        <p14:creationId xmlns:p14="http://schemas.microsoft.com/office/powerpoint/2010/main" val="250243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Shape 1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66" b="-1"/>
          <a:stretch/>
        </p:blipFill>
        <p:spPr>
          <a:xfrm>
            <a:off x="0" y="1144301"/>
            <a:ext cx="9144000" cy="49380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85E56EB-3F5B-49FD-949F-E317BA51A91D}"/>
              </a:ext>
            </a:extLst>
          </p:cNvPr>
          <p:cNvSpPr txBox="1">
            <a:spLocks/>
          </p:cNvSpPr>
          <p:nvPr/>
        </p:nvSpPr>
        <p:spPr>
          <a:xfrm>
            <a:off x="0" y="22639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62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85E56EB-3F5B-49FD-949F-E317BA51A91D}"/>
              </a:ext>
            </a:extLst>
          </p:cNvPr>
          <p:cNvSpPr txBox="1">
            <a:spLocks/>
          </p:cNvSpPr>
          <p:nvPr/>
        </p:nvSpPr>
        <p:spPr>
          <a:xfrm>
            <a:off x="0" y="22639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5" name="Picture 4" descr="Beam Install Example.jpg">
            <a:extLst>
              <a:ext uri="{FF2B5EF4-FFF2-40B4-BE49-F238E27FC236}">
                <a16:creationId xmlns:a16="http://schemas.microsoft.com/office/drawing/2014/main" id="{EF42071A-6696-4350-855A-85D36D600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41" b="14242"/>
          <a:stretch/>
        </p:blipFill>
        <p:spPr>
          <a:xfrm>
            <a:off x="0" y="1107531"/>
            <a:ext cx="9197750" cy="50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57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7535</TotalTime>
  <Words>856</Words>
  <Application>Microsoft Macintosh PowerPoint</Application>
  <PresentationFormat>On-screen Show (4:3)</PresentationFormat>
  <Paragraphs>159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Franklin Gothic Medium</vt:lpstr>
      <vt:lpstr>Gill Sans MT</vt:lpstr>
      <vt:lpstr>Default Theme</vt:lpstr>
      <vt:lpstr>1_Default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TGG Brand Marketing +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Munchmeyer</dc:creator>
  <cp:lastModifiedBy>Microsoft Office User</cp:lastModifiedBy>
  <cp:revision>136</cp:revision>
  <cp:lastPrinted>2017-08-13T16:50:31Z</cp:lastPrinted>
  <dcterms:created xsi:type="dcterms:W3CDTF">2016-10-14T17:05:10Z</dcterms:created>
  <dcterms:modified xsi:type="dcterms:W3CDTF">2019-04-25T22:36:45Z</dcterms:modified>
</cp:coreProperties>
</file>