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5" r:id="rId2"/>
    <p:sldMasterId id="2147483667" r:id="rId3"/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</p:sldMasterIdLst>
  <p:notesMasterIdLst>
    <p:notesMasterId r:id="rId27"/>
  </p:notesMasterIdLst>
  <p:handoutMasterIdLst>
    <p:handoutMasterId r:id="rId28"/>
  </p:handoutMasterIdLst>
  <p:sldIdLst>
    <p:sldId id="293" r:id="rId10"/>
    <p:sldId id="375" r:id="rId11"/>
    <p:sldId id="374" r:id="rId12"/>
    <p:sldId id="386" r:id="rId13"/>
    <p:sldId id="384" r:id="rId14"/>
    <p:sldId id="383" r:id="rId15"/>
    <p:sldId id="376" r:id="rId16"/>
    <p:sldId id="378" r:id="rId17"/>
    <p:sldId id="389" r:id="rId18"/>
    <p:sldId id="391" r:id="rId19"/>
    <p:sldId id="377" r:id="rId20"/>
    <p:sldId id="390" r:id="rId21"/>
    <p:sldId id="379" r:id="rId22"/>
    <p:sldId id="380" r:id="rId23"/>
    <p:sldId id="381" r:id="rId24"/>
    <p:sldId id="368" r:id="rId25"/>
    <p:sldId id="392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y Wilson" initials="J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B43"/>
    <a:srgbClr val="D7370B"/>
    <a:srgbClr val="FF0000"/>
    <a:srgbClr val="FF5050"/>
    <a:srgbClr val="248C43"/>
    <a:srgbClr val="595959"/>
    <a:srgbClr val="006419"/>
    <a:srgbClr val="F26522"/>
    <a:srgbClr val="3394A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6" autoAdjust="0"/>
    <p:restoredTop sz="82488" autoAdjust="0"/>
  </p:normalViewPr>
  <p:slideViewPr>
    <p:cSldViewPr>
      <p:cViewPr>
        <p:scale>
          <a:sx n="76" d="100"/>
          <a:sy n="76" d="100"/>
        </p:scale>
        <p:origin x="-1974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font" Target="fonts/font6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4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61739216560193E-2"/>
          <c:y val="3.6282744068756111E-2"/>
          <c:w val="0.78899643440796319"/>
          <c:h val="0.878793680201739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Rebate or SREC</c:v>
                </c:pt>
              </c:strCache>
            </c:strRef>
          </c:tx>
          <c:spPr>
            <a:solidFill>
              <a:srgbClr val="2A8B43"/>
            </a:solidFill>
          </c:spPr>
          <c:invertIfNegative val="0"/>
          <c:dPt>
            <c:idx val="0"/>
            <c:invertIfNegative val="0"/>
            <c:bubble3D val="0"/>
          </c:dPt>
          <c:cat>
            <c:strRef>
              <c:f>Sheet1!$A$2:$A$5</c:f>
              <c:strCache>
                <c:ptCount val="4"/>
                <c:pt idx="0">
                  <c:v>California</c:v>
                </c:pt>
                <c:pt idx="1">
                  <c:v>New Jersey</c:v>
                </c:pt>
                <c:pt idx="2">
                  <c:v>New York</c:v>
                </c:pt>
                <c:pt idx="3">
                  <c:v>DC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1.8</c:v>
                </c:pt>
                <c:pt idx="1">
                  <c:v>2.33</c:v>
                </c:pt>
                <c:pt idx="2">
                  <c:v>1.4</c:v>
                </c:pt>
                <c:pt idx="3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ITC</c:v>
                </c:pt>
              </c:strCache>
            </c:strRef>
          </c:tx>
          <c:spPr>
            <a:solidFill>
              <a:srgbClr val="2A8B43">
                <a:alpha val="29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California</c:v>
                </c:pt>
                <c:pt idx="1">
                  <c:v>New Jersey</c:v>
                </c:pt>
                <c:pt idx="2">
                  <c:v>New York</c:v>
                </c:pt>
                <c:pt idx="3">
                  <c:v>DC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1.05</c:v>
                </c:pt>
                <c:pt idx="1">
                  <c:v>1.05</c:v>
                </c:pt>
                <c:pt idx="2">
                  <c:v>1.05</c:v>
                </c:pt>
                <c:pt idx="3">
                  <c:v>1.05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Depreciation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California</c:v>
                </c:pt>
                <c:pt idx="1">
                  <c:v>New Jersey</c:v>
                </c:pt>
                <c:pt idx="2">
                  <c:v>New York</c:v>
                </c:pt>
                <c:pt idx="3">
                  <c:v>DC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0.18</c:v>
                </c:pt>
                <c:pt idx="1">
                  <c:v>0.18</c:v>
                </c:pt>
                <c:pt idx="2">
                  <c:v>0.18</c:v>
                </c:pt>
                <c:pt idx="3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34901888"/>
        <c:axId val="234952960"/>
      </c:barChart>
      <c:catAx>
        <c:axId val="23490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34952960"/>
        <c:crosses val="autoZero"/>
        <c:auto val="1"/>
        <c:lblAlgn val="ctr"/>
        <c:lblOffset val="100"/>
        <c:noMultiLvlLbl val="0"/>
      </c:catAx>
      <c:valAx>
        <c:axId val="234952960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&quot;$&quot;#,##0.00" sourceLinked="0"/>
        <c:majorTickMark val="out"/>
        <c:minorTickMark val="none"/>
        <c:tickLblPos val="nextTo"/>
        <c:crossAx val="234901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50094092012085"/>
          <c:y val="4.3640794900637422E-2"/>
          <c:w val="0.15049905907987918"/>
          <c:h val="0.28667422300004741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0">
      <a:noFill/>
    </a:ln>
    <a:effectLst/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84C33-E28E-4D0A-A737-8DD88745CB7C}" type="doc">
      <dgm:prSet loTypeId="urn:microsoft.com/office/officeart/2005/8/layout/hChevron3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A20883-6673-4603-826F-B4941D8E458D}">
      <dgm:prSet phldrT="[Text]" custT="1"/>
      <dgm:spPr/>
      <dgm:t>
        <a:bodyPr/>
        <a:lstStyle/>
        <a:p>
          <a:r>
            <a:rPr lang="en-US" sz="1200" b="1" dirty="0" smtClean="0"/>
            <a:t>Green Building Act</a:t>
          </a:r>
          <a:endParaRPr lang="en-US" sz="1200" b="1" dirty="0"/>
        </a:p>
      </dgm:t>
    </dgm:pt>
    <dgm:pt modelId="{B766A691-5ED2-469A-9318-53DE66FD8647}" type="parTrans" cxnId="{093FC330-EB77-4D8E-996C-6A276AB8E7E4}">
      <dgm:prSet/>
      <dgm:spPr/>
      <dgm:t>
        <a:bodyPr/>
        <a:lstStyle/>
        <a:p>
          <a:endParaRPr lang="en-US"/>
        </a:p>
      </dgm:t>
    </dgm:pt>
    <dgm:pt modelId="{F1222AC8-CE72-4947-A7DF-9729940B51EA}" type="sibTrans" cxnId="{093FC330-EB77-4D8E-996C-6A276AB8E7E4}">
      <dgm:prSet/>
      <dgm:spPr/>
      <dgm:t>
        <a:bodyPr/>
        <a:lstStyle/>
        <a:p>
          <a:endParaRPr lang="en-US"/>
        </a:p>
      </dgm:t>
    </dgm:pt>
    <dgm:pt modelId="{829B46C8-5F57-44EE-A16F-40703E919CA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200" b="1" dirty="0" smtClean="0"/>
            <a:t>Energy Benchmarking and </a:t>
          </a:r>
          <a:r>
            <a:rPr lang="en-US" sz="1200" b="1" dirty="0" smtClean="0"/>
            <a:t>DC SEU</a:t>
          </a:r>
          <a:endParaRPr lang="en-US" sz="1200" b="1" dirty="0"/>
        </a:p>
      </dgm:t>
    </dgm:pt>
    <dgm:pt modelId="{C42B05F9-A92B-4D2A-9F0A-45EA13125C63}" type="parTrans" cxnId="{08D6A9E6-97E4-4A70-AA26-517D6FA713B9}">
      <dgm:prSet/>
      <dgm:spPr/>
      <dgm:t>
        <a:bodyPr/>
        <a:lstStyle/>
        <a:p>
          <a:endParaRPr lang="en-US"/>
        </a:p>
      </dgm:t>
    </dgm:pt>
    <dgm:pt modelId="{18667391-9EE8-4C94-84F4-9243D2DD8DC2}" type="sibTrans" cxnId="{08D6A9E6-97E4-4A70-AA26-517D6FA713B9}">
      <dgm:prSet/>
      <dgm:spPr/>
      <dgm:t>
        <a:bodyPr/>
        <a:lstStyle/>
        <a:p>
          <a:endParaRPr lang="en-US"/>
        </a:p>
      </dgm:t>
    </dgm:pt>
    <dgm:pt modelId="{537419E3-DAE7-4000-936F-E8A11370DEC3}">
      <dgm:prSet phldrT="[Text]" custT="1"/>
      <dgm:spPr/>
      <dgm:t>
        <a:bodyPr/>
        <a:lstStyle/>
        <a:p>
          <a:r>
            <a:rPr lang="en-US" sz="1200" b="1" dirty="0" smtClean="0"/>
            <a:t>Community Renewables Act </a:t>
          </a:r>
        </a:p>
      </dgm:t>
    </dgm:pt>
    <dgm:pt modelId="{AAF4C829-0CD8-4EFC-8A61-8F27349956C5}" type="parTrans" cxnId="{0D118AEB-03E4-4540-B691-E2DE18DB2BAF}">
      <dgm:prSet/>
      <dgm:spPr/>
      <dgm:t>
        <a:bodyPr/>
        <a:lstStyle/>
        <a:p>
          <a:endParaRPr lang="en-US"/>
        </a:p>
      </dgm:t>
    </dgm:pt>
    <dgm:pt modelId="{04FE06FC-6681-41C9-9BF5-6288F319BB9A}" type="sibTrans" cxnId="{0D118AEB-03E4-4540-B691-E2DE18DB2BAF}">
      <dgm:prSet/>
      <dgm:spPr/>
      <dgm:t>
        <a:bodyPr/>
        <a:lstStyle/>
        <a:p>
          <a:endParaRPr lang="en-US"/>
        </a:p>
      </dgm:t>
    </dgm:pt>
    <dgm:pt modelId="{8AC8E22D-10C7-4FA7-8C66-2B3EF9A21BC1}">
      <dgm:prSet custT="1"/>
      <dgm:spPr/>
      <dgm:t>
        <a:bodyPr/>
        <a:lstStyle/>
        <a:p>
          <a:r>
            <a:rPr lang="en-US" sz="1200" b="1" dirty="0" smtClean="0"/>
            <a:t>Green Codes </a:t>
          </a:r>
          <a:endParaRPr lang="en-US" sz="1200" b="1" dirty="0"/>
        </a:p>
      </dgm:t>
    </dgm:pt>
    <dgm:pt modelId="{7FAB69CF-4972-49DF-98D8-8C366AA251BB}" type="parTrans" cxnId="{4B6BAB20-8408-4C1A-AB74-91F3E7295AD2}">
      <dgm:prSet/>
      <dgm:spPr/>
      <dgm:t>
        <a:bodyPr/>
        <a:lstStyle/>
        <a:p>
          <a:endParaRPr lang="en-US"/>
        </a:p>
      </dgm:t>
    </dgm:pt>
    <dgm:pt modelId="{C0AD60A0-BEE8-4866-BCEC-3BEC9F03DFE7}" type="sibTrans" cxnId="{4B6BAB20-8408-4C1A-AB74-91F3E7295AD2}">
      <dgm:prSet/>
      <dgm:spPr/>
      <dgm:t>
        <a:bodyPr/>
        <a:lstStyle/>
        <a:p>
          <a:endParaRPr lang="en-US"/>
        </a:p>
      </dgm:t>
    </dgm:pt>
    <dgm:pt modelId="{BEC95B05-87B0-427F-B8A2-FF3DD2E18A33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effectLst/>
            </a:rPr>
            <a:t>Renewable Portfolio Standard Update </a:t>
          </a:r>
          <a:endParaRPr lang="en-US" sz="1200" b="1" dirty="0">
            <a:solidFill>
              <a:schemeClr val="tx1"/>
            </a:solidFill>
            <a:effectLst/>
          </a:endParaRPr>
        </a:p>
      </dgm:t>
    </dgm:pt>
    <dgm:pt modelId="{C5E73046-CEB4-4988-9075-524AA99E5B79}" type="parTrans" cxnId="{4492BCF8-5609-4CA6-834C-D3F1C3AB72CB}">
      <dgm:prSet/>
      <dgm:spPr/>
      <dgm:t>
        <a:bodyPr/>
        <a:lstStyle/>
        <a:p>
          <a:endParaRPr lang="en-US"/>
        </a:p>
      </dgm:t>
    </dgm:pt>
    <dgm:pt modelId="{A39A3210-D96B-4869-8EDF-0683FAA9425F}" type="sibTrans" cxnId="{4492BCF8-5609-4CA6-834C-D3F1C3AB72CB}">
      <dgm:prSet/>
      <dgm:spPr/>
      <dgm:t>
        <a:bodyPr/>
        <a:lstStyle/>
        <a:p>
          <a:endParaRPr lang="en-US"/>
        </a:p>
      </dgm:t>
    </dgm:pt>
    <dgm:pt modelId="{4CE6532B-A388-475F-8E29-F31B1FFED2FD}">
      <dgm:prSet custT="1"/>
      <dgm:spPr/>
      <dgm:t>
        <a:bodyPr/>
        <a:lstStyle/>
        <a:p>
          <a:r>
            <a:rPr lang="en-US" sz="1200" b="1" dirty="0" smtClean="0"/>
            <a:t>Energy Efficiency Financing Act </a:t>
          </a:r>
          <a:endParaRPr lang="en-US" sz="1200" b="1" dirty="0"/>
        </a:p>
      </dgm:t>
    </dgm:pt>
    <dgm:pt modelId="{9F85A4B0-7234-4B30-B120-3F9C1D885602}" type="parTrans" cxnId="{D9652E45-4968-4183-901B-AA5BE9C25700}">
      <dgm:prSet/>
      <dgm:spPr/>
      <dgm:t>
        <a:bodyPr/>
        <a:lstStyle/>
        <a:p>
          <a:endParaRPr lang="en-US"/>
        </a:p>
      </dgm:t>
    </dgm:pt>
    <dgm:pt modelId="{B4193841-81CD-4328-99B5-E52ECFE759B1}" type="sibTrans" cxnId="{D9652E45-4968-4183-901B-AA5BE9C25700}">
      <dgm:prSet/>
      <dgm:spPr/>
      <dgm:t>
        <a:bodyPr/>
        <a:lstStyle/>
        <a:p>
          <a:endParaRPr lang="en-US"/>
        </a:p>
      </dgm:t>
    </dgm:pt>
    <dgm:pt modelId="{5699AAAB-18C9-4F76-BF9E-E159E4F93F04}">
      <dgm:prSet custT="1"/>
      <dgm:spPr/>
      <dgm:t>
        <a:bodyPr/>
        <a:lstStyle/>
        <a:p>
          <a:r>
            <a:rPr lang="en-US" sz="1200" b="1" dirty="0" smtClean="0"/>
            <a:t>Distributed Generation Amendment Act</a:t>
          </a:r>
          <a:endParaRPr lang="en-US" sz="1200" b="1" dirty="0"/>
        </a:p>
      </dgm:t>
    </dgm:pt>
    <dgm:pt modelId="{4E3D8391-9E22-417B-8072-531AB0A262E3}" type="parTrans" cxnId="{4CDB5D20-8569-4254-9DEE-A8DE01111DF9}">
      <dgm:prSet/>
      <dgm:spPr/>
      <dgm:t>
        <a:bodyPr/>
        <a:lstStyle/>
        <a:p>
          <a:endParaRPr lang="en-US"/>
        </a:p>
      </dgm:t>
    </dgm:pt>
    <dgm:pt modelId="{0668E321-57A3-4BDB-BF8F-28051545D34F}" type="sibTrans" cxnId="{4CDB5D20-8569-4254-9DEE-A8DE01111DF9}">
      <dgm:prSet/>
      <dgm:spPr/>
      <dgm:t>
        <a:bodyPr/>
        <a:lstStyle/>
        <a:p>
          <a:endParaRPr lang="en-US"/>
        </a:p>
      </dgm:t>
    </dgm:pt>
    <dgm:pt modelId="{D5ED1B5D-3D35-4C4D-B759-7669B5EE382D}" type="pres">
      <dgm:prSet presAssocID="{70684C33-E28E-4D0A-A737-8DD88745CB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8FCB43-3D60-449C-9340-002DD7E5DEF5}" type="pres">
      <dgm:prSet presAssocID="{DBA20883-6673-4603-826F-B4941D8E458D}" presName="parTxOnly" presStyleLbl="node1" presStyleIdx="0" presStyleCnt="7" custScaleX="68049" custScaleY="115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DA28E-140B-4A15-B36D-DE092F2D483D}" type="pres">
      <dgm:prSet presAssocID="{F1222AC8-CE72-4947-A7DF-9729940B51EA}" presName="parSpace" presStyleCnt="0"/>
      <dgm:spPr/>
    </dgm:pt>
    <dgm:pt modelId="{B63157F6-30DE-4AEA-B5FB-CBA744B89377}" type="pres">
      <dgm:prSet presAssocID="{829B46C8-5F57-44EE-A16F-40703E919CAA}" presName="parTxOnly" presStyleLbl="node1" presStyleIdx="1" presStyleCnt="7" custScaleX="140305" custScaleY="115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8FDCC-055C-4350-8915-7A6993C469D0}" type="pres">
      <dgm:prSet presAssocID="{18667391-9EE8-4C94-84F4-9243D2DD8DC2}" presName="parSpace" presStyleCnt="0"/>
      <dgm:spPr/>
    </dgm:pt>
    <dgm:pt modelId="{9639B45D-FDA9-41FB-AF2F-B45E2DEEB17B}" type="pres">
      <dgm:prSet presAssocID="{4CE6532B-A388-475F-8E29-F31B1FFED2FD}" presName="parTxOnly" presStyleLbl="node1" presStyleIdx="2" presStyleCnt="7" custScaleX="107141" custScaleY="115970" custLinFactNeighborX="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95CC4-0292-4B40-94C8-EA1AFB590677}" type="pres">
      <dgm:prSet presAssocID="{B4193841-81CD-4328-99B5-E52ECFE759B1}" presName="parSpace" presStyleCnt="0"/>
      <dgm:spPr/>
    </dgm:pt>
    <dgm:pt modelId="{63193FC5-6F21-43AE-8C94-59A0D916093E}" type="pres">
      <dgm:prSet presAssocID="{5699AAAB-18C9-4F76-BF9E-E159E4F93F04}" presName="parTxOnly" presStyleLbl="node1" presStyleIdx="3" presStyleCnt="7" custScaleX="132452" custScaleY="123570" custLinFactNeighborX="-3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C76E0-BA14-4548-835D-02F61C582C8D}" type="pres">
      <dgm:prSet presAssocID="{0668E321-57A3-4BDB-BF8F-28051545D34F}" presName="parSpace" presStyleCnt="0"/>
      <dgm:spPr/>
    </dgm:pt>
    <dgm:pt modelId="{176E1D9C-7272-4C87-AD5C-24DE630C1DD9}" type="pres">
      <dgm:prSet presAssocID="{537419E3-DAE7-4000-936F-E8A11370DEC3}" presName="parTxOnly" presStyleLbl="node1" presStyleIdx="4" presStyleCnt="7" custScaleX="127966" custScaleY="115970" custLinFactNeighborX="-10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A48DE-47F2-4133-B89E-DB3F46B7580D}" type="pres">
      <dgm:prSet presAssocID="{04FE06FC-6681-41C9-9BF5-6288F319BB9A}" presName="parSpace" presStyleCnt="0"/>
      <dgm:spPr/>
    </dgm:pt>
    <dgm:pt modelId="{7C913B76-9F50-47CD-88C3-368F6DA8239C}" type="pres">
      <dgm:prSet presAssocID="{8AC8E22D-10C7-4FA7-8C66-2B3EF9A21BC1}" presName="parTxOnly" presStyleLbl="node1" presStyleIdx="5" presStyleCnt="7" custScaleX="85740" custScaleY="115970" custLinFactNeighborX="-9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78242-7AC0-4DD7-A0B0-C3D2174DA905}" type="pres">
      <dgm:prSet presAssocID="{C0AD60A0-BEE8-4866-BCEC-3BEC9F03DFE7}" presName="parSpace" presStyleCnt="0"/>
      <dgm:spPr/>
    </dgm:pt>
    <dgm:pt modelId="{BF25C245-1E48-405E-8488-25671671FE7B}" type="pres">
      <dgm:prSet presAssocID="{BEC95B05-87B0-427F-B8A2-FF3DD2E18A33}" presName="parTxOnly" presStyleLbl="node1" presStyleIdx="6" presStyleCnt="7" custScaleX="116794" custScaleY="115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FCCD99-E67A-4AB8-88F1-5705756D160D}" type="presOf" srcId="{537419E3-DAE7-4000-936F-E8A11370DEC3}" destId="{176E1D9C-7272-4C87-AD5C-24DE630C1DD9}" srcOrd="0" destOrd="0" presId="urn:microsoft.com/office/officeart/2005/8/layout/hChevron3"/>
    <dgm:cxn modelId="{BD3CE103-6368-49A4-AD1D-02A5ACD784B4}" type="presOf" srcId="{8AC8E22D-10C7-4FA7-8C66-2B3EF9A21BC1}" destId="{7C913B76-9F50-47CD-88C3-368F6DA8239C}" srcOrd="0" destOrd="0" presId="urn:microsoft.com/office/officeart/2005/8/layout/hChevron3"/>
    <dgm:cxn modelId="{BE61D590-9455-4424-9582-74003B40BEA1}" type="presOf" srcId="{70684C33-E28E-4D0A-A737-8DD88745CB7C}" destId="{D5ED1B5D-3D35-4C4D-B759-7669B5EE382D}" srcOrd="0" destOrd="0" presId="urn:microsoft.com/office/officeart/2005/8/layout/hChevron3"/>
    <dgm:cxn modelId="{0D118AEB-03E4-4540-B691-E2DE18DB2BAF}" srcId="{70684C33-E28E-4D0A-A737-8DD88745CB7C}" destId="{537419E3-DAE7-4000-936F-E8A11370DEC3}" srcOrd="4" destOrd="0" parTransId="{AAF4C829-0CD8-4EFC-8A61-8F27349956C5}" sibTransId="{04FE06FC-6681-41C9-9BF5-6288F319BB9A}"/>
    <dgm:cxn modelId="{093FC330-EB77-4D8E-996C-6A276AB8E7E4}" srcId="{70684C33-E28E-4D0A-A737-8DD88745CB7C}" destId="{DBA20883-6673-4603-826F-B4941D8E458D}" srcOrd="0" destOrd="0" parTransId="{B766A691-5ED2-469A-9318-53DE66FD8647}" sibTransId="{F1222AC8-CE72-4947-A7DF-9729940B51EA}"/>
    <dgm:cxn modelId="{D9652E45-4968-4183-901B-AA5BE9C25700}" srcId="{70684C33-E28E-4D0A-A737-8DD88745CB7C}" destId="{4CE6532B-A388-475F-8E29-F31B1FFED2FD}" srcOrd="2" destOrd="0" parTransId="{9F85A4B0-7234-4B30-B120-3F9C1D885602}" sibTransId="{B4193841-81CD-4328-99B5-E52ECFE759B1}"/>
    <dgm:cxn modelId="{5407874F-7121-4190-8AC7-DAAA6CE2D5C8}" type="presOf" srcId="{829B46C8-5F57-44EE-A16F-40703E919CAA}" destId="{B63157F6-30DE-4AEA-B5FB-CBA744B89377}" srcOrd="0" destOrd="0" presId="urn:microsoft.com/office/officeart/2005/8/layout/hChevron3"/>
    <dgm:cxn modelId="{17BC026C-9F79-4FAF-83D9-4592FAE00AE3}" type="presOf" srcId="{BEC95B05-87B0-427F-B8A2-FF3DD2E18A33}" destId="{BF25C245-1E48-405E-8488-25671671FE7B}" srcOrd="0" destOrd="0" presId="urn:microsoft.com/office/officeart/2005/8/layout/hChevron3"/>
    <dgm:cxn modelId="{4CDB5D20-8569-4254-9DEE-A8DE01111DF9}" srcId="{70684C33-E28E-4D0A-A737-8DD88745CB7C}" destId="{5699AAAB-18C9-4F76-BF9E-E159E4F93F04}" srcOrd="3" destOrd="0" parTransId="{4E3D8391-9E22-417B-8072-531AB0A262E3}" sibTransId="{0668E321-57A3-4BDB-BF8F-28051545D34F}"/>
    <dgm:cxn modelId="{4B6BAB20-8408-4C1A-AB74-91F3E7295AD2}" srcId="{70684C33-E28E-4D0A-A737-8DD88745CB7C}" destId="{8AC8E22D-10C7-4FA7-8C66-2B3EF9A21BC1}" srcOrd="5" destOrd="0" parTransId="{7FAB69CF-4972-49DF-98D8-8C366AA251BB}" sibTransId="{C0AD60A0-BEE8-4866-BCEC-3BEC9F03DFE7}"/>
    <dgm:cxn modelId="{B20CCA0D-31AF-4C00-8E71-341B99BBE41E}" type="presOf" srcId="{5699AAAB-18C9-4F76-BF9E-E159E4F93F04}" destId="{63193FC5-6F21-43AE-8C94-59A0D916093E}" srcOrd="0" destOrd="0" presId="urn:microsoft.com/office/officeart/2005/8/layout/hChevron3"/>
    <dgm:cxn modelId="{08D6A9E6-97E4-4A70-AA26-517D6FA713B9}" srcId="{70684C33-E28E-4D0A-A737-8DD88745CB7C}" destId="{829B46C8-5F57-44EE-A16F-40703E919CAA}" srcOrd="1" destOrd="0" parTransId="{C42B05F9-A92B-4D2A-9F0A-45EA13125C63}" sibTransId="{18667391-9EE8-4C94-84F4-9243D2DD8DC2}"/>
    <dgm:cxn modelId="{B7A94B76-CABA-4644-8D9B-71368EA686AE}" type="presOf" srcId="{4CE6532B-A388-475F-8E29-F31B1FFED2FD}" destId="{9639B45D-FDA9-41FB-AF2F-B45E2DEEB17B}" srcOrd="0" destOrd="0" presId="urn:microsoft.com/office/officeart/2005/8/layout/hChevron3"/>
    <dgm:cxn modelId="{C7407F52-CB12-4F0C-B80D-4666F00485F2}" type="presOf" srcId="{DBA20883-6673-4603-826F-B4941D8E458D}" destId="{0D8FCB43-3D60-449C-9340-002DD7E5DEF5}" srcOrd="0" destOrd="0" presId="urn:microsoft.com/office/officeart/2005/8/layout/hChevron3"/>
    <dgm:cxn modelId="{4492BCF8-5609-4CA6-834C-D3F1C3AB72CB}" srcId="{70684C33-E28E-4D0A-A737-8DD88745CB7C}" destId="{BEC95B05-87B0-427F-B8A2-FF3DD2E18A33}" srcOrd="6" destOrd="0" parTransId="{C5E73046-CEB4-4988-9075-524AA99E5B79}" sibTransId="{A39A3210-D96B-4869-8EDF-0683FAA9425F}"/>
    <dgm:cxn modelId="{7CBEBB02-1821-4428-9364-1F6C506EFA9F}" type="presParOf" srcId="{D5ED1B5D-3D35-4C4D-B759-7669B5EE382D}" destId="{0D8FCB43-3D60-449C-9340-002DD7E5DEF5}" srcOrd="0" destOrd="0" presId="urn:microsoft.com/office/officeart/2005/8/layout/hChevron3"/>
    <dgm:cxn modelId="{CEC4942C-1FB8-44DF-B360-A06DA462FF5C}" type="presParOf" srcId="{D5ED1B5D-3D35-4C4D-B759-7669B5EE382D}" destId="{1F0DA28E-140B-4A15-B36D-DE092F2D483D}" srcOrd="1" destOrd="0" presId="urn:microsoft.com/office/officeart/2005/8/layout/hChevron3"/>
    <dgm:cxn modelId="{434867D5-0A23-4C1F-9581-AE763D404822}" type="presParOf" srcId="{D5ED1B5D-3D35-4C4D-B759-7669B5EE382D}" destId="{B63157F6-30DE-4AEA-B5FB-CBA744B89377}" srcOrd="2" destOrd="0" presId="urn:microsoft.com/office/officeart/2005/8/layout/hChevron3"/>
    <dgm:cxn modelId="{040496C3-49C3-4BF3-ADAD-D667DFB8E988}" type="presParOf" srcId="{D5ED1B5D-3D35-4C4D-B759-7669B5EE382D}" destId="{8F58FDCC-055C-4350-8915-7A6993C469D0}" srcOrd="3" destOrd="0" presId="urn:microsoft.com/office/officeart/2005/8/layout/hChevron3"/>
    <dgm:cxn modelId="{54F5E9FF-7773-446D-BF83-897E1125BD40}" type="presParOf" srcId="{D5ED1B5D-3D35-4C4D-B759-7669B5EE382D}" destId="{9639B45D-FDA9-41FB-AF2F-B45E2DEEB17B}" srcOrd="4" destOrd="0" presId="urn:microsoft.com/office/officeart/2005/8/layout/hChevron3"/>
    <dgm:cxn modelId="{77950CC7-69B8-4C31-830F-7B4D96D8B9BF}" type="presParOf" srcId="{D5ED1B5D-3D35-4C4D-B759-7669B5EE382D}" destId="{7CF95CC4-0292-4B40-94C8-EA1AFB590677}" srcOrd="5" destOrd="0" presId="urn:microsoft.com/office/officeart/2005/8/layout/hChevron3"/>
    <dgm:cxn modelId="{87EBBD99-FFDE-4CFC-9844-40BC9DBC2C68}" type="presParOf" srcId="{D5ED1B5D-3D35-4C4D-B759-7669B5EE382D}" destId="{63193FC5-6F21-43AE-8C94-59A0D916093E}" srcOrd="6" destOrd="0" presId="urn:microsoft.com/office/officeart/2005/8/layout/hChevron3"/>
    <dgm:cxn modelId="{984E15AB-CB97-4800-B1F3-58EE3BE4F316}" type="presParOf" srcId="{D5ED1B5D-3D35-4C4D-B759-7669B5EE382D}" destId="{307C76E0-BA14-4548-835D-02F61C582C8D}" srcOrd="7" destOrd="0" presId="urn:microsoft.com/office/officeart/2005/8/layout/hChevron3"/>
    <dgm:cxn modelId="{D9158F14-8ECA-46EE-A8E7-DA0AFEF14D94}" type="presParOf" srcId="{D5ED1B5D-3D35-4C4D-B759-7669B5EE382D}" destId="{176E1D9C-7272-4C87-AD5C-24DE630C1DD9}" srcOrd="8" destOrd="0" presId="urn:microsoft.com/office/officeart/2005/8/layout/hChevron3"/>
    <dgm:cxn modelId="{8DCDDAD0-E720-4497-9308-14E31CD68030}" type="presParOf" srcId="{D5ED1B5D-3D35-4C4D-B759-7669B5EE382D}" destId="{478A48DE-47F2-4133-B89E-DB3F46B7580D}" srcOrd="9" destOrd="0" presId="urn:microsoft.com/office/officeart/2005/8/layout/hChevron3"/>
    <dgm:cxn modelId="{FF9B8494-217D-4079-99F0-BDE548CDA314}" type="presParOf" srcId="{D5ED1B5D-3D35-4C4D-B759-7669B5EE382D}" destId="{7C913B76-9F50-47CD-88C3-368F6DA8239C}" srcOrd="10" destOrd="0" presId="urn:microsoft.com/office/officeart/2005/8/layout/hChevron3"/>
    <dgm:cxn modelId="{14725436-99A1-4228-AE50-FF76F58216DE}" type="presParOf" srcId="{D5ED1B5D-3D35-4C4D-B759-7669B5EE382D}" destId="{ED778242-7AC0-4DD7-A0B0-C3D2174DA905}" srcOrd="11" destOrd="0" presId="urn:microsoft.com/office/officeart/2005/8/layout/hChevron3"/>
    <dgm:cxn modelId="{CA7AB327-F780-4FC1-A0C9-CCB3A3D6282F}" type="presParOf" srcId="{D5ED1B5D-3D35-4C4D-B759-7669B5EE382D}" destId="{BF25C245-1E48-405E-8488-25671671FE7B}" srcOrd="1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3B4FD-E098-429F-BD81-1CC516882208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B2D2331-46F1-42BE-9FF9-9ABD0C3EB6E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1600" dirty="0">
            <a:solidFill>
              <a:schemeClr val="bg1"/>
            </a:solidFill>
            <a:latin typeface="Kozuka Gothic Pro B" pitchFamily="34" charset="-128"/>
            <a:ea typeface="Kozuka Gothic Pro B" pitchFamily="34" charset="-128"/>
          </a:endParaRPr>
        </a:p>
      </dgm:t>
    </dgm:pt>
    <dgm:pt modelId="{E7151758-EE57-47D6-A937-3675756A8FE2}" type="parTrans" cxnId="{2806AA25-C5EA-4EDA-A93D-F319F14D6B4E}">
      <dgm:prSet/>
      <dgm:spPr/>
      <dgm:t>
        <a:bodyPr/>
        <a:lstStyle/>
        <a:p>
          <a:endParaRPr lang="en-US"/>
        </a:p>
      </dgm:t>
    </dgm:pt>
    <dgm:pt modelId="{E0C652D2-F84E-47B2-AED6-CCD748176785}" type="sibTrans" cxnId="{2806AA25-C5EA-4EDA-A93D-F319F14D6B4E}">
      <dgm:prSet/>
      <dgm:spPr/>
      <dgm:t>
        <a:bodyPr/>
        <a:lstStyle/>
        <a:p>
          <a:endParaRPr lang="en-US"/>
        </a:p>
      </dgm:t>
    </dgm:pt>
    <dgm:pt modelId="{CFB7B464-C664-4174-AC2A-7CC752710FB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dirty="0">
            <a:solidFill>
              <a:schemeClr val="bg1"/>
            </a:solidFill>
            <a:latin typeface="Kozuka Gothic Pro B" pitchFamily="34" charset="-128"/>
            <a:ea typeface="Kozuka Gothic Pro B" pitchFamily="34" charset="-128"/>
          </a:endParaRPr>
        </a:p>
      </dgm:t>
    </dgm:pt>
    <dgm:pt modelId="{AE2BC919-CE7E-4D17-A8DF-A7828D617783}" type="parTrans" cxnId="{75674C72-2C49-461F-B769-66AA5F7D9A33}">
      <dgm:prSet/>
      <dgm:spPr/>
      <dgm:t>
        <a:bodyPr/>
        <a:lstStyle/>
        <a:p>
          <a:endParaRPr lang="en-US"/>
        </a:p>
      </dgm:t>
    </dgm:pt>
    <dgm:pt modelId="{8B9C0FBC-9817-49A7-973E-AE00B0015628}" type="sibTrans" cxnId="{75674C72-2C49-461F-B769-66AA5F7D9A33}">
      <dgm:prSet/>
      <dgm:spPr/>
      <dgm:t>
        <a:bodyPr/>
        <a:lstStyle/>
        <a:p>
          <a:endParaRPr lang="en-US"/>
        </a:p>
      </dgm:t>
    </dgm:pt>
    <dgm:pt modelId="{FAE2B369-BAF1-4EA4-A8BD-A721E22E3974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dirty="0">
            <a:solidFill>
              <a:schemeClr val="bg1"/>
            </a:solidFill>
            <a:latin typeface="Kozuka Gothic Pro B" pitchFamily="34" charset="-128"/>
            <a:ea typeface="Kozuka Gothic Pro B" pitchFamily="34" charset="-128"/>
          </a:endParaRPr>
        </a:p>
      </dgm:t>
    </dgm:pt>
    <dgm:pt modelId="{4E0C80C6-1A71-4A12-9828-9FDA5F794A7D}" type="parTrans" cxnId="{69763C60-EFA5-49AB-978E-56F85B117299}">
      <dgm:prSet/>
      <dgm:spPr/>
      <dgm:t>
        <a:bodyPr/>
        <a:lstStyle/>
        <a:p>
          <a:endParaRPr lang="en-US"/>
        </a:p>
      </dgm:t>
    </dgm:pt>
    <dgm:pt modelId="{6C8DA6D8-9EE2-47E5-84E1-F50318631E3D}" type="sibTrans" cxnId="{69763C60-EFA5-49AB-978E-56F85B117299}">
      <dgm:prSet/>
      <dgm:spPr/>
      <dgm:t>
        <a:bodyPr/>
        <a:lstStyle/>
        <a:p>
          <a:endParaRPr lang="en-US"/>
        </a:p>
      </dgm:t>
    </dgm:pt>
    <dgm:pt modelId="{0EA397EB-E7A0-4E2A-B763-39F1615F679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dirty="0">
            <a:solidFill>
              <a:schemeClr val="bg1"/>
            </a:solidFill>
            <a:latin typeface="Kozuka Gothic Pro B" pitchFamily="34" charset="-128"/>
            <a:ea typeface="Kozuka Gothic Pro B" pitchFamily="34" charset="-128"/>
          </a:endParaRPr>
        </a:p>
      </dgm:t>
    </dgm:pt>
    <dgm:pt modelId="{D2F64DB1-0E7F-4BD9-AF74-BE5DB7530777}" type="parTrans" cxnId="{948DD4AA-5B1E-4A48-BF7D-4AB97FD55337}">
      <dgm:prSet/>
      <dgm:spPr/>
      <dgm:t>
        <a:bodyPr/>
        <a:lstStyle/>
        <a:p>
          <a:endParaRPr lang="en-US"/>
        </a:p>
      </dgm:t>
    </dgm:pt>
    <dgm:pt modelId="{6D0BEEAD-ED3B-458E-A17A-95000F0C1837}" type="sibTrans" cxnId="{948DD4AA-5B1E-4A48-BF7D-4AB97FD55337}">
      <dgm:prSet/>
      <dgm:spPr/>
      <dgm:t>
        <a:bodyPr/>
        <a:lstStyle/>
        <a:p>
          <a:endParaRPr lang="en-US"/>
        </a:p>
      </dgm:t>
    </dgm:pt>
    <dgm:pt modelId="{AC00A488-FDEB-427B-A834-FC7BC0E2D2E4}" type="pres">
      <dgm:prSet presAssocID="{18D3B4FD-E098-429F-BD81-1CC5168822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8547E5-D4C2-4AE4-ADAA-9A1A7E9492C3}" type="pres">
      <dgm:prSet presAssocID="{5B2D2331-46F1-42BE-9FF9-9ABD0C3EB6E3}" presName="node" presStyleLbl="node1" presStyleIdx="0" presStyleCnt="4" custScaleY="182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3DC6D-C3F2-462F-9A1D-1BDB17DA822D}" type="pres">
      <dgm:prSet presAssocID="{E0C652D2-F84E-47B2-AED6-CCD748176785}" presName="sibTrans" presStyleCnt="0"/>
      <dgm:spPr/>
    </dgm:pt>
    <dgm:pt modelId="{0CD4B922-6283-4FE3-8356-5D2D8FB83719}" type="pres">
      <dgm:prSet presAssocID="{CFB7B464-C664-4174-AC2A-7CC752710FB2}" presName="node" presStyleLbl="node1" presStyleIdx="1" presStyleCnt="4" custScaleY="182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BE6A5-1AA4-4757-82B4-C438A8D73712}" type="pres">
      <dgm:prSet presAssocID="{8B9C0FBC-9817-49A7-973E-AE00B0015628}" presName="sibTrans" presStyleCnt="0"/>
      <dgm:spPr/>
    </dgm:pt>
    <dgm:pt modelId="{2D27929A-9975-4905-AB57-82455A33AD8B}" type="pres">
      <dgm:prSet presAssocID="{FAE2B369-BAF1-4EA4-A8BD-A721E22E3974}" presName="node" presStyleLbl="node1" presStyleIdx="2" presStyleCnt="4" custScaleY="182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04513-670C-4B59-801D-F4D865C0C86F}" type="pres">
      <dgm:prSet presAssocID="{6C8DA6D8-9EE2-47E5-84E1-F50318631E3D}" presName="sibTrans" presStyleCnt="0"/>
      <dgm:spPr/>
    </dgm:pt>
    <dgm:pt modelId="{6FAB14C3-B4DB-47E2-8A24-196DB5EBD360}" type="pres">
      <dgm:prSet presAssocID="{0EA397EB-E7A0-4E2A-B763-39F1615F679B}" presName="node" presStyleLbl="node1" presStyleIdx="3" presStyleCnt="4" custScaleY="182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763C60-EFA5-49AB-978E-56F85B117299}" srcId="{18D3B4FD-E098-429F-BD81-1CC516882208}" destId="{FAE2B369-BAF1-4EA4-A8BD-A721E22E3974}" srcOrd="2" destOrd="0" parTransId="{4E0C80C6-1A71-4A12-9828-9FDA5F794A7D}" sibTransId="{6C8DA6D8-9EE2-47E5-84E1-F50318631E3D}"/>
    <dgm:cxn modelId="{C1ACFCF0-2D3E-4CAD-B324-D4ACC5AC6357}" type="presOf" srcId="{0EA397EB-E7A0-4E2A-B763-39F1615F679B}" destId="{6FAB14C3-B4DB-47E2-8A24-196DB5EBD360}" srcOrd="0" destOrd="0" presId="urn:microsoft.com/office/officeart/2005/8/layout/default"/>
    <dgm:cxn modelId="{75674C72-2C49-461F-B769-66AA5F7D9A33}" srcId="{18D3B4FD-E098-429F-BD81-1CC516882208}" destId="{CFB7B464-C664-4174-AC2A-7CC752710FB2}" srcOrd="1" destOrd="0" parTransId="{AE2BC919-CE7E-4D17-A8DF-A7828D617783}" sibTransId="{8B9C0FBC-9817-49A7-973E-AE00B0015628}"/>
    <dgm:cxn modelId="{3004D0E2-7A8F-47BF-97DB-0960E499C3B7}" type="presOf" srcId="{18D3B4FD-E098-429F-BD81-1CC516882208}" destId="{AC00A488-FDEB-427B-A834-FC7BC0E2D2E4}" srcOrd="0" destOrd="0" presId="urn:microsoft.com/office/officeart/2005/8/layout/default"/>
    <dgm:cxn modelId="{31CA730F-5D7E-4EB2-BEA5-C276141EC898}" type="presOf" srcId="{FAE2B369-BAF1-4EA4-A8BD-A721E22E3974}" destId="{2D27929A-9975-4905-AB57-82455A33AD8B}" srcOrd="0" destOrd="0" presId="urn:microsoft.com/office/officeart/2005/8/layout/default"/>
    <dgm:cxn modelId="{862A5840-5C94-40FE-A695-1ABFC688FD07}" type="presOf" srcId="{CFB7B464-C664-4174-AC2A-7CC752710FB2}" destId="{0CD4B922-6283-4FE3-8356-5D2D8FB83719}" srcOrd="0" destOrd="0" presId="urn:microsoft.com/office/officeart/2005/8/layout/default"/>
    <dgm:cxn modelId="{2806AA25-C5EA-4EDA-A93D-F319F14D6B4E}" srcId="{18D3B4FD-E098-429F-BD81-1CC516882208}" destId="{5B2D2331-46F1-42BE-9FF9-9ABD0C3EB6E3}" srcOrd="0" destOrd="0" parTransId="{E7151758-EE57-47D6-A937-3675756A8FE2}" sibTransId="{E0C652D2-F84E-47B2-AED6-CCD748176785}"/>
    <dgm:cxn modelId="{1164FF1B-BE39-45D0-9AEF-3A91FE1126C8}" type="presOf" srcId="{5B2D2331-46F1-42BE-9FF9-9ABD0C3EB6E3}" destId="{838547E5-D4C2-4AE4-ADAA-9A1A7E9492C3}" srcOrd="0" destOrd="0" presId="urn:microsoft.com/office/officeart/2005/8/layout/default"/>
    <dgm:cxn modelId="{948DD4AA-5B1E-4A48-BF7D-4AB97FD55337}" srcId="{18D3B4FD-E098-429F-BD81-1CC516882208}" destId="{0EA397EB-E7A0-4E2A-B763-39F1615F679B}" srcOrd="3" destOrd="0" parTransId="{D2F64DB1-0E7F-4BD9-AF74-BE5DB7530777}" sibTransId="{6D0BEEAD-ED3B-458E-A17A-95000F0C1837}"/>
    <dgm:cxn modelId="{6F14F97C-3C46-4009-9761-C7654CC6F0DA}" type="presParOf" srcId="{AC00A488-FDEB-427B-A834-FC7BC0E2D2E4}" destId="{838547E5-D4C2-4AE4-ADAA-9A1A7E9492C3}" srcOrd="0" destOrd="0" presId="urn:microsoft.com/office/officeart/2005/8/layout/default"/>
    <dgm:cxn modelId="{B39BF3FB-432A-40A5-A561-4A748944D4EC}" type="presParOf" srcId="{AC00A488-FDEB-427B-A834-FC7BC0E2D2E4}" destId="{D893DC6D-C3F2-462F-9A1D-1BDB17DA822D}" srcOrd="1" destOrd="0" presId="urn:microsoft.com/office/officeart/2005/8/layout/default"/>
    <dgm:cxn modelId="{3E778376-5830-48BF-BEA9-3FE1EFBA70ED}" type="presParOf" srcId="{AC00A488-FDEB-427B-A834-FC7BC0E2D2E4}" destId="{0CD4B922-6283-4FE3-8356-5D2D8FB83719}" srcOrd="2" destOrd="0" presId="urn:microsoft.com/office/officeart/2005/8/layout/default"/>
    <dgm:cxn modelId="{280ABAAA-8C52-4208-8F07-056FE272C6D3}" type="presParOf" srcId="{AC00A488-FDEB-427B-A834-FC7BC0E2D2E4}" destId="{2C1BE6A5-1AA4-4757-82B4-C438A8D73712}" srcOrd="3" destOrd="0" presId="urn:microsoft.com/office/officeart/2005/8/layout/default"/>
    <dgm:cxn modelId="{4235AEFC-A527-4246-A1F5-53D746555234}" type="presParOf" srcId="{AC00A488-FDEB-427B-A834-FC7BC0E2D2E4}" destId="{2D27929A-9975-4905-AB57-82455A33AD8B}" srcOrd="4" destOrd="0" presId="urn:microsoft.com/office/officeart/2005/8/layout/default"/>
    <dgm:cxn modelId="{5034ACA4-347F-4E45-8446-884831D2860F}" type="presParOf" srcId="{AC00A488-FDEB-427B-A834-FC7BC0E2D2E4}" destId="{C9804513-670C-4B59-801D-F4D865C0C86F}" srcOrd="5" destOrd="0" presId="urn:microsoft.com/office/officeart/2005/8/layout/default"/>
    <dgm:cxn modelId="{68FA904D-52D2-4840-8AE3-8C518CB37844}" type="presParOf" srcId="{AC00A488-FDEB-427B-A834-FC7BC0E2D2E4}" destId="{6FAB14C3-B4DB-47E2-8A24-196DB5EBD36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D3B4FD-E098-429F-BD81-1CC516882208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B2D2331-46F1-42BE-9FF9-9ABD0C3EB6E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1600" dirty="0">
            <a:solidFill>
              <a:schemeClr val="bg1"/>
            </a:solidFill>
            <a:latin typeface="Kozuka Gothic Pro B" pitchFamily="34" charset="-128"/>
            <a:ea typeface="Kozuka Gothic Pro B" pitchFamily="34" charset="-128"/>
          </a:endParaRPr>
        </a:p>
      </dgm:t>
    </dgm:pt>
    <dgm:pt modelId="{E7151758-EE57-47D6-A937-3675756A8FE2}" type="parTrans" cxnId="{2806AA25-C5EA-4EDA-A93D-F319F14D6B4E}">
      <dgm:prSet/>
      <dgm:spPr/>
      <dgm:t>
        <a:bodyPr/>
        <a:lstStyle/>
        <a:p>
          <a:endParaRPr lang="en-US"/>
        </a:p>
      </dgm:t>
    </dgm:pt>
    <dgm:pt modelId="{E0C652D2-F84E-47B2-AED6-CCD748176785}" type="sibTrans" cxnId="{2806AA25-C5EA-4EDA-A93D-F319F14D6B4E}">
      <dgm:prSet/>
      <dgm:spPr/>
      <dgm:t>
        <a:bodyPr/>
        <a:lstStyle/>
        <a:p>
          <a:endParaRPr lang="en-US"/>
        </a:p>
      </dgm:t>
    </dgm:pt>
    <dgm:pt modelId="{CFB7B464-C664-4174-AC2A-7CC752710FB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dirty="0">
            <a:solidFill>
              <a:schemeClr val="bg1"/>
            </a:solidFill>
            <a:latin typeface="Kozuka Gothic Pro B" pitchFamily="34" charset="-128"/>
            <a:ea typeface="Kozuka Gothic Pro B" pitchFamily="34" charset="-128"/>
          </a:endParaRPr>
        </a:p>
      </dgm:t>
    </dgm:pt>
    <dgm:pt modelId="{AE2BC919-CE7E-4D17-A8DF-A7828D617783}" type="parTrans" cxnId="{75674C72-2C49-461F-B769-66AA5F7D9A33}">
      <dgm:prSet/>
      <dgm:spPr/>
      <dgm:t>
        <a:bodyPr/>
        <a:lstStyle/>
        <a:p>
          <a:endParaRPr lang="en-US"/>
        </a:p>
      </dgm:t>
    </dgm:pt>
    <dgm:pt modelId="{8B9C0FBC-9817-49A7-973E-AE00B0015628}" type="sibTrans" cxnId="{75674C72-2C49-461F-B769-66AA5F7D9A33}">
      <dgm:prSet/>
      <dgm:spPr/>
      <dgm:t>
        <a:bodyPr/>
        <a:lstStyle/>
        <a:p>
          <a:endParaRPr lang="en-US"/>
        </a:p>
      </dgm:t>
    </dgm:pt>
    <dgm:pt modelId="{FAE2B369-BAF1-4EA4-A8BD-A721E22E3974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dirty="0">
            <a:solidFill>
              <a:schemeClr val="bg1"/>
            </a:solidFill>
            <a:latin typeface="Kozuka Gothic Pro B" pitchFamily="34" charset="-128"/>
            <a:ea typeface="Kozuka Gothic Pro B" pitchFamily="34" charset="-128"/>
          </a:endParaRPr>
        </a:p>
      </dgm:t>
    </dgm:pt>
    <dgm:pt modelId="{4E0C80C6-1A71-4A12-9828-9FDA5F794A7D}" type="parTrans" cxnId="{69763C60-EFA5-49AB-978E-56F85B117299}">
      <dgm:prSet/>
      <dgm:spPr/>
      <dgm:t>
        <a:bodyPr/>
        <a:lstStyle/>
        <a:p>
          <a:endParaRPr lang="en-US"/>
        </a:p>
      </dgm:t>
    </dgm:pt>
    <dgm:pt modelId="{6C8DA6D8-9EE2-47E5-84E1-F50318631E3D}" type="sibTrans" cxnId="{69763C60-EFA5-49AB-978E-56F85B117299}">
      <dgm:prSet/>
      <dgm:spPr/>
      <dgm:t>
        <a:bodyPr/>
        <a:lstStyle/>
        <a:p>
          <a:endParaRPr lang="en-US"/>
        </a:p>
      </dgm:t>
    </dgm:pt>
    <dgm:pt modelId="{0EA397EB-E7A0-4E2A-B763-39F1615F679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dirty="0">
            <a:solidFill>
              <a:schemeClr val="bg1"/>
            </a:solidFill>
            <a:latin typeface="Kozuka Gothic Pro B" pitchFamily="34" charset="-128"/>
            <a:ea typeface="Kozuka Gothic Pro B" pitchFamily="34" charset="-128"/>
          </a:endParaRPr>
        </a:p>
      </dgm:t>
    </dgm:pt>
    <dgm:pt modelId="{D2F64DB1-0E7F-4BD9-AF74-BE5DB7530777}" type="parTrans" cxnId="{948DD4AA-5B1E-4A48-BF7D-4AB97FD55337}">
      <dgm:prSet/>
      <dgm:spPr/>
      <dgm:t>
        <a:bodyPr/>
        <a:lstStyle/>
        <a:p>
          <a:endParaRPr lang="en-US"/>
        </a:p>
      </dgm:t>
    </dgm:pt>
    <dgm:pt modelId="{6D0BEEAD-ED3B-458E-A17A-95000F0C1837}" type="sibTrans" cxnId="{948DD4AA-5B1E-4A48-BF7D-4AB97FD55337}">
      <dgm:prSet/>
      <dgm:spPr/>
      <dgm:t>
        <a:bodyPr/>
        <a:lstStyle/>
        <a:p>
          <a:endParaRPr lang="en-US"/>
        </a:p>
      </dgm:t>
    </dgm:pt>
    <dgm:pt modelId="{AC00A488-FDEB-427B-A834-FC7BC0E2D2E4}" type="pres">
      <dgm:prSet presAssocID="{18D3B4FD-E098-429F-BD81-1CC5168822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8547E5-D4C2-4AE4-ADAA-9A1A7E9492C3}" type="pres">
      <dgm:prSet presAssocID="{5B2D2331-46F1-42BE-9FF9-9ABD0C3EB6E3}" presName="node" presStyleLbl="node1" presStyleIdx="0" presStyleCnt="4" custScaleY="182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3DC6D-C3F2-462F-9A1D-1BDB17DA822D}" type="pres">
      <dgm:prSet presAssocID="{E0C652D2-F84E-47B2-AED6-CCD748176785}" presName="sibTrans" presStyleCnt="0"/>
      <dgm:spPr/>
    </dgm:pt>
    <dgm:pt modelId="{0CD4B922-6283-4FE3-8356-5D2D8FB83719}" type="pres">
      <dgm:prSet presAssocID="{CFB7B464-C664-4174-AC2A-7CC752710FB2}" presName="node" presStyleLbl="node1" presStyleIdx="1" presStyleCnt="4" custScaleY="182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BE6A5-1AA4-4757-82B4-C438A8D73712}" type="pres">
      <dgm:prSet presAssocID="{8B9C0FBC-9817-49A7-973E-AE00B0015628}" presName="sibTrans" presStyleCnt="0"/>
      <dgm:spPr/>
    </dgm:pt>
    <dgm:pt modelId="{2D27929A-9975-4905-AB57-82455A33AD8B}" type="pres">
      <dgm:prSet presAssocID="{FAE2B369-BAF1-4EA4-A8BD-A721E22E3974}" presName="node" presStyleLbl="node1" presStyleIdx="2" presStyleCnt="4" custScaleY="182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04513-670C-4B59-801D-F4D865C0C86F}" type="pres">
      <dgm:prSet presAssocID="{6C8DA6D8-9EE2-47E5-84E1-F50318631E3D}" presName="sibTrans" presStyleCnt="0"/>
      <dgm:spPr/>
    </dgm:pt>
    <dgm:pt modelId="{6FAB14C3-B4DB-47E2-8A24-196DB5EBD360}" type="pres">
      <dgm:prSet presAssocID="{0EA397EB-E7A0-4E2A-B763-39F1615F679B}" presName="node" presStyleLbl="node1" presStyleIdx="3" presStyleCnt="4" custScaleY="182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71ADE9-042D-4928-A37D-81BC3BECEA86}" type="presOf" srcId="{5B2D2331-46F1-42BE-9FF9-9ABD0C3EB6E3}" destId="{838547E5-D4C2-4AE4-ADAA-9A1A7E9492C3}" srcOrd="0" destOrd="0" presId="urn:microsoft.com/office/officeart/2005/8/layout/default"/>
    <dgm:cxn modelId="{4DA11965-C7F4-4B1E-8263-1C05C8D0A874}" type="presOf" srcId="{FAE2B369-BAF1-4EA4-A8BD-A721E22E3974}" destId="{2D27929A-9975-4905-AB57-82455A33AD8B}" srcOrd="0" destOrd="0" presId="urn:microsoft.com/office/officeart/2005/8/layout/default"/>
    <dgm:cxn modelId="{69763C60-EFA5-49AB-978E-56F85B117299}" srcId="{18D3B4FD-E098-429F-BD81-1CC516882208}" destId="{FAE2B369-BAF1-4EA4-A8BD-A721E22E3974}" srcOrd="2" destOrd="0" parTransId="{4E0C80C6-1A71-4A12-9828-9FDA5F794A7D}" sibTransId="{6C8DA6D8-9EE2-47E5-84E1-F50318631E3D}"/>
    <dgm:cxn modelId="{75674C72-2C49-461F-B769-66AA5F7D9A33}" srcId="{18D3B4FD-E098-429F-BD81-1CC516882208}" destId="{CFB7B464-C664-4174-AC2A-7CC752710FB2}" srcOrd="1" destOrd="0" parTransId="{AE2BC919-CE7E-4D17-A8DF-A7828D617783}" sibTransId="{8B9C0FBC-9817-49A7-973E-AE00B0015628}"/>
    <dgm:cxn modelId="{776ADB16-0EF6-42CA-A04F-D23621DCB3BB}" type="presOf" srcId="{CFB7B464-C664-4174-AC2A-7CC752710FB2}" destId="{0CD4B922-6283-4FE3-8356-5D2D8FB83719}" srcOrd="0" destOrd="0" presId="urn:microsoft.com/office/officeart/2005/8/layout/default"/>
    <dgm:cxn modelId="{E36F1C94-AA80-4B20-A151-EB01EF62E066}" type="presOf" srcId="{18D3B4FD-E098-429F-BD81-1CC516882208}" destId="{AC00A488-FDEB-427B-A834-FC7BC0E2D2E4}" srcOrd="0" destOrd="0" presId="urn:microsoft.com/office/officeart/2005/8/layout/default"/>
    <dgm:cxn modelId="{E6941C43-7506-49EA-AD7A-B08EC05F576C}" type="presOf" srcId="{0EA397EB-E7A0-4E2A-B763-39F1615F679B}" destId="{6FAB14C3-B4DB-47E2-8A24-196DB5EBD360}" srcOrd="0" destOrd="0" presId="urn:microsoft.com/office/officeart/2005/8/layout/default"/>
    <dgm:cxn modelId="{2806AA25-C5EA-4EDA-A93D-F319F14D6B4E}" srcId="{18D3B4FD-E098-429F-BD81-1CC516882208}" destId="{5B2D2331-46F1-42BE-9FF9-9ABD0C3EB6E3}" srcOrd="0" destOrd="0" parTransId="{E7151758-EE57-47D6-A937-3675756A8FE2}" sibTransId="{E0C652D2-F84E-47B2-AED6-CCD748176785}"/>
    <dgm:cxn modelId="{948DD4AA-5B1E-4A48-BF7D-4AB97FD55337}" srcId="{18D3B4FD-E098-429F-BD81-1CC516882208}" destId="{0EA397EB-E7A0-4E2A-B763-39F1615F679B}" srcOrd="3" destOrd="0" parTransId="{D2F64DB1-0E7F-4BD9-AF74-BE5DB7530777}" sibTransId="{6D0BEEAD-ED3B-458E-A17A-95000F0C1837}"/>
    <dgm:cxn modelId="{2B20897A-EA3E-4B7C-A8A2-406A28FDED65}" type="presParOf" srcId="{AC00A488-FDEB-427B-A834-FC7BC0E2D2E4}" destId="{838547E5-D4C2-4AE4-ADAA-9A1A7E9492C3}" srcOrd="0" destOrd="0" presId="urn:microsoft.com/office/officeart/2005/8/layout/default"/>
    <dgm:cxn modelId="{C8393668-BB57-4238-93A2-46AF23FFB4E6}" type="presParOf" srcId="{AC00A488-FDEB-427B-A834-FC7BC0E2D2E4}" destId="{D893DC6D-C3F2-462F-9A1D-1BDB17DA822D}" srcOrd="1" destOrd="0" presId="urn:microsoft.com/office/officeart/2005/8/layout/default"/>
    <dgm:cxn modelId="{8E38A89A-A937-48FD-A815-6BD5335DE705}" type="presParOf" srcId="{AC00A488-FDEB-427B-A834-FC7BC0E2D2E4}" destId="{0CD4B922-6283-4FE3-8356-5D2D8FB83719}" srcOrd="2" destOrd="0" presId="urn:microsoft.com/office/officeart/2005/8/layout/default"/>
    <dgm:cxn modelId="{F21DEE91-3938-4FAA-A8E2-F2D707131F97}" type="presParOf" srcId="{AC00A488-FDEB-427B-A834-FC7BC0E2D2E4}" destId="{2C1BE6A5-1AA4-4757-82B4-C438A8D73712}" srcOrd="3" destOrd="0" presId="urn:microsoft.com/office/officeart/2005/8/layout/default"/>
    <dgm:cxn modelId="{EBD58F0A-9E27-47F4-9C9B-70170B4AB198}" type="presParOf" srcId="{AC00A488-FDEB-427B-A834-FC7BC0E2D2E4}" destId="{2D27929A-9975-4905-AB57-82455A33AD8B}" srcOrd="4" destOrd="0" presId="urn:microsoft.com/office/officeart/2005/8/layout/default"/>
    <dgm:cxn modelId="{0FD02A75-5175-434A-B01C-A9241C1606F3}" type="presParOf" srcId="{AC00A488-FDEB-427B-A834-FC7BC0E2D2E4}" destId="{C9804513-670C-4B59-801D-F4D865C0C86F}" srcOrd="5" destOrd="0" presId="urn:microsoft.com/office/officeart/2005/8/layout/default"/>
    <dgm:cxn modelId="{614F81A7-85E2-464C-8011-9744DA0B2228}" type="presParOf" srcId="{AC00A488-FDEB-427B-A834-FC7BC0E2D2E4}" destId="{6FAB14C3-B4DB-47E2-8A24-196DB5EBD36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FCB43-3D60-449C-9340-002DD7E5DEF5}">
      <dsp:nvSpPr>
        <dsp:cNvPr id="0" name=""/>
        <dsp:cNvSpPr/>
      </dsp:nvSpPr>
      <dsp:spPr>
        <a:xfrm>
          <a:off x="500" y="1717540"/>
          <a:ext cx="922595" cy="62891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Green Building Act</a:t>
          </a:r>
          <a:endParaRPr lang="en-US" sz="1200" b="1" kern="1200" dirty="0"/>
        </a:p>
      </dsp:txBody>
      <dsp:txXfrm>
        <a:off x="500" y="1717540"/>
        <a:ext cx="765365" cy="628919"/>
      </dsp:txXfrm>
    </dsp:sp>
    <dsp:sp modelId="{B63157F6-30DE-4AEA-B5FB-CBA744B89377}">
      <dsp:nvSpPr>
        <dsp:cNvPr id="0" name=""/>
        <dsp:cNvSpPr/>
      </dsp:nvSpPr>
      <dsp:spPr>
        <a:xfrm>
          <a:off x="651940" y="1717540"/>
          <a:ext cx="1902228" cy="628919"/>
        </a:xfrm>
        <a:prstGeom prst="chevron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Energy Benchmarking and </a:t>
          </a:r>
          <a:r>
            <a:rPr lang="en-US" sz="1200" b="1" kern="1200" dirty="0" smtClean="0"/>
            <a:t>DC SEU</a:t>
          </a:r>
          <a:endParaRPr lang="en-US" sz="1200" b="1" kern="1200" dirty="0"/>
        </a:p>
      </dsp:txBody>
      <dsp:txXfrm>
        <a:off x="966400" y="1717540"/>
        <a:ext cx="1273309" cy="628919"/>
      </dsp:txXfrm>
    </dsp:sp>
    <dsp:sp modelId="{9639B45D-FDA9-41FB-AF2F-B45E2DEEB17B}">
      <dsp:nvSpPr>
        <dsp:cNvPr id="0" name=""/>
        <dsp:cNvSpPr/>
      </dsp:nvSpPr>
      <dsp:spPr>
        <a:xfrm>
          <a:off x="2283277" y="1717540"/>
          <a:ext cx="1452597" cy="62891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Energy Efficiency Financing Act </a:t>
          </a:r>
          <a:endParaRPr lang="en-US" sz="1200" b="1" kern="1200" dirty="0"/>
        </a:p>
      </dsp:txBody>
      <dsp:txXfrm>
        <a:off x="2597737" y="1717540"/>
        <a:ext cx="823678" cy="628919"/>
      </dsp:txXfrm>
    </dsp:sp>
    <dsp:sp modelId="{63193FC5-6F21-43AE-8C94-59A0D916093E}">
      <dsp:nvSpPr>
        <dsp:cNvPr id="0" name=""/>
        <dsp:cNvSpPr/>
      </dsp:nvSpPr>
      <dsp:spPr>
        <a:xfrm>
          <a:off x="3455071" y="1696932"/>
          <a:ext cx="1795758" cy="67013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Distributed Generation Amendment Act</a:t>
          </a:r>
          <a:endParaRPr lang="en-US" sz="1200" b="1" kern="1200" dirty="0"/>
        </a:p>
      </dsp:txBody>
      <dsp:txXfrm>
        <a:off x="3790139" y="1696932"/>
        <a:ext cx="1125623" cy="670135"/>
      </dsp:txXfrm>
    </dsp:sp>
    <dsp:sp modelId="{176E1D9C-7272-4C87-AD5C-24DE630C1DD9}">
      <dsp:nvSpPr>
        <dsp:cNvPr id="0" name=""/>
        <dsp:cNvSpPr/>
      </dsp:nvSpPr>
      <dsp:spPr>
        <a:xfrm>
          <a:off x="4959526" y="1717540"/>
          <a:ext cx="1734938" cy="628919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Community Renewables Act </a:t>
          </a:r>
        </a:p>
      </dsp:txBody>
      <dsp:txXfrm>
        <a:off x="5273986" y="1717540"/>
        <a:ext cx="1106019" cy="628919"/>
      </dsp:txXfrm>
    </dsp:sp>
    <dsp:sp modelId="{7C913B76-9F50-47CD-88C3-368F6DA8239C}">
      <dsp:nvSpPr>
        <dsp:cNvPr id="0" name=""/>
        <dsp:cNvSpPr/>
      </dsp:nvSpPr>
      <dsp:spPr>
        <a:xfrm>
          <a:off x="6427807" y="1717540"/>
          <a:ext cx="1162446" cy="62891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Green Codes </a:t>
          </a:r>
          <a:endParaRPr lang="en-US" sz="1200" b="1" kern="1200" dirty="0"/>
        </a:p>
      </dsp:txBody>
      <dsp:txXfrm>
        <a:off x="6742267" y="1717540"/>
        <a:ext cx="533527" cy="628919"/>
      </dsp:txXfrm>
    </dsp:sp>
    <dsp:sp modelId="{BF25C245-1E48-405E-8488-25671671FE7B}">
      <dsp:nvSpPr>
        <dsp:cNvPr id="0" name=""/>
        <dsp:cNvSpPr/>
      </dsp:nvSpPr>
      <dsp:spPr>
        <a:xfrm>
          <a:off x="7344128" y="1717540"/>
          <a:ext cx="1583470" cy="62891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effectLst/>
            </a:rPr>
            <a:t>Renewable Portfolio Standard Update </a:t>
          </a:r>
          <a:endParaRPr lang="en-US" sz="1200" b="1" kern="1200" dirty="0">
            <a:solidFill>
              <a:schemeClr val="tx1"/>
            </a:solidFill>
            <a:effectLst/>
          </a:endParaRPr>
        </a:p>
      </dsp:txBody>
      <dsp:txXfrm>
        <a:off x="7658588" y="1717540"/>
        <a:ext cx="954551" cy="628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547E5-D4C2-4AE4-ADAA-9A1A7E9492C3}">
      <dsp:nvSpPr>
        <dsp:cNvPr id="0" name=""/>
        <dsp:cNvSpPr/>
      </dsp:nvSpPr>
      <dsp:spPr>
        <a:xfrm>
          <a:off x="2678" y="171128"/>
          <a:ext cx="2125265" cy="2324743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bg1"/>
            </a:solidFill>
            <a:latin typeface="Kozuka Gothic Pro B" pitchFamily="34" charset="-128"/>
            <a:ea typeface="Kozuka Gothic Pro B" pitchFamily="34" charset="-128"/>
          </a:endParaRPr>
        </a:p>
      </dsp:txBody>
      <dsp:txXfrm>
        <a:off x="2678" y="171128"/>
        <a:ext cx="2125265" cy="2324743"/>
      </dsp:txXfrm>
    </dsp:sp>
    <dsp:sp modelId="{0CD4B922-6283-4FE3-8356-5D2D8FB83719}">
      <dsp:nvSpPr>
        <dsp:cNvPr id="0" name=""/>
        <dsp:cNvSpPr/>
      </dsp:nvSpPr>
      <dsp:spPr>
        <a:xfrm>
          <a:off x="2340471" y="171128"/>
          <a:ext cx="2125265" cy="2324743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/>
            </a:solidFill>
            <a:latin typeface="Kozuka Gothic Pro B" pitchFamily="34" charset="-128"/>
            <a:ea typeface="Kozuka Gothic Pro B" pitchFamily="34" charset="-128"/>
          </a:endParaRPr>
        </a:p>
      </dsp:txBody>
      <dsp:txXfrm>
        <a:off x="2340471" y="171128"/>
        <a:ext cx="2125265" cy="2324743"/>
      </dsp:txXfrm>
    </dsp:sp>
    <dsp:sp modelId="{2D27929A-9975-4905-AB57-82455A33AD8B}">
      <dsp:nvSpPr>
        <dsp:cNvPr id="0" name=""/>
        <dsp:cNvSpPr/>
      </dsp:nvSpPr>
      <dsp:spPr>
        <a:xfrm>
          <a:off x="4678263" y="171128"/>
          <a:ext cx="2125265" cy="2324743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/>
            </a:solidFill>
            <a:latin typeface="Kozuka Gothic Pro B" pitchFamily="34" charset="-128"/>
            <a:ea typeface="Kozuka Gothic Pro B" pitchFamily="34" charset="-128"/>
          </a:endParaRPr>
        </a:p>
      </dsp:txBody>
      <dsp:txXfrm>
        <a:off x="4678263" y="171128"/>
        <a:ext cx="2125265" cy="2324743"/>
      </dsp:txXfrm>
    </dsp:sp>
    <dsp:sp modelId="{6FAB14C3-B4DB-47E2-8A24-196DB5EBD360}">
      <dsp:nvSpPr>
        <dsp:cNvPr id="0" name=""/>
        <dsp:cNvSpPr/>
      </dsp:nvSpPr>
      <dsp:spPr>
        <a:xfrm>
          <a:off x="7016055" y="171128"/>
          <a:ext cx="2125265" cy="2324743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/>
            </a:solidFill>
            <a:latin typeface="Kozuka Gothic Pro B" pitchFamily="34" charset="-128"/>
            <a:ea typeface="Kozuka Gothic Pro B" pitchFamily="34" charset="-128"/>
          </a:endParaRPr>
        </a:p>
      </dsp:txBody>
      <dsp:txXfrm>
        <a:off x="7016055" y="171128"/>
        <a:ext cx="2125265" cy="2324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547E5-D4C2-4AE4-ADAA-9A1A7E9492C3}">
      <dsp:nvSpPr>
        <dsp:cNvPr id="0" name=""/>
        <dsp:cNvSpPr/>
      </dsp:nvSpPr>
      <dsp:spPr>
        <a:xfrm>
          <a:off x="2678" y="171128"/>
          <a:ext cx="2125265" cy="2324743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bg1"/>
            </a:solidFill>
            <a:latin typeface="Kozuka Gothic Pro B" pitchFamily="34" charset="-128"/>
            <a:ea typeface="Kozuka Gothic Pro B" pitchFamily="34" charset="-128"/>
          </a:endParaRPr>
        </a:p>
      </dsp:txBody>
      <dsp:txXfrm>
        <a:off x="2678" y="171128"/>
        <a:ext cx="2125265" cy="2324743"/>
      </dsp:txXfrm>
    </dsp:sp>
    <dsp:sp modelId="{0CD4B922-6283-4FE3-8356-5D2D8FB83719}">
      <dsp:nvSpPr>
        <dsp:cNvPr id="0" name=""/>
        <dsp:cNvSpPr/>
      </dsp:nvSpPr>
      <dsp:spPr>
        <a:xfrm>
          <a:off x="2340471" y="171128"/>
          <a:ext cx="2125265" cy="2324743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/>
            </a:solidFill>
            <a:latin typeface="Kozuka Gothic Pro B" pitchFamily="34" charset="-128"/>
            <a:ea typeface="Kozuka Gothic Pro B" pitchFamily="34" charset="-128"/>
          </a:endParaRPr>
        </a:p>
      </dsp:txBody>
      <dsp:txXfrm>
        <a:off x="2340471" y="171128"/>
        <a:ext cx="2125265" cy="2324743"/>
      </dsp:txXfrm>
    </dsp:sp>
    <dsp:sp modelId="{2D27929A-9975-4905-AB57-82455A33AD8B}">
      <dsp:nvSpPr>
        <dsp:cNvPr id="0" name=""/>
        <dsp:cNvSpPr/>
      </dsp:nvSpPr>
      <dsp:spPr>
        <a:xfrm>
          <a:off x="4678263" y="171128"/>
          <a:ext cx="2125265" cy="2324743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/>
            </a:solidFill>
            <a:latin typeface="Kozuka Gothic Pro B" pitchFamily="34" charset="-128"/>
            <a:ea typeface="Kozuka Gothic Pro B" pitchFamily="34" charset="-128"/>
          </a:endParaRPr>
        </a:p>
      </dsp:txBody>
      <dsp:txXfrm>
        <a:off x="4678263" y="171128"/>
        <a:ext cx="2125265" cy="2324743"/>
      </dsp:txXfrm>
    </dsp:sp>
    <dsp:sp modelId="{6FAB14C3-B4DB-47E2-8A24-196DB5EBD360}">
      <dsp:nvSpPr>
        <dsp:cNvPr id="0" name=""/>
        <dsp:cNvSpPr/>
      </dsp:nvSpPr>
      <dsp:spPr>
        <a:xfrm>
          <a:off x="7016055" y="171128"/>
          <a:ext cx="2125265" cy="2324743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/>
            </a:solidFill>
            <a:latin typeface="Kozuka Gothic Pro B" pitchFamily="34" charset="-128"/>
            <a:ea typeface="Kozuka Gothic Pro B" pitchFamily="34" charset="-128"/>
          </a:endParaRPr>
        </a:p>
      </dsp:txBody>
      <dsp:txXfrm>
        <a:off x="7016055" y="171128"/>
        <a:ext cx="2125265" cy="2324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0.0566</cdr:x>
      <cdr:y>0.5098</cdr:y>
    </cdr:from>
    <cdr:to>
      <cdr:x>0.83945</cdr:x>
      <cdr:y>0.51012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457199" y="1981199"/>
          <a:ext cx="6323184" cy="123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0.83962</cdr:x>
      <cdr:y>0.47426</cdr:y>
    </cdr:from>
    <cdr:to>
      <cdr:x>0.9717</cdr:x>
      <cdr:y>0.56617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781799" y="1843082"/>
          <a:ext cx="1066800" cy="357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Cost of Solar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DE617-F3F9-4390-9E1B-2081BE3C3F2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726DC-50C9-45AC-A7D1-5177B3E58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99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2AE84-E8B8-479D-97B5-444B5B57311B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9B4AD-E5C1-407A-A288-8DAC8329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r>
              <a:rPr lang="en-US" dirty="0" err="1" smtClean="0"/>
              <a:t>source:https</a:t>
            </a:r>
            <a:r>
              <a:rPr lang="en-US" dirty="0" smtClean="0"/>
              <a:t>://www.energy.gov/articles/quiz-test-your-solar-iq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9B4AD-E5C1-407A-A288-8DAC832969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4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3884616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77" tIns="45340" rIns="90677" bIns="45340" anchor="b"/>
          <a:lstStyle/>
          <a:p>
            <a:pPr algn="r"/>
            <a:fld id="{9236AFA4-AD63-4798-A20B-F15D25E12A34}" type="slidenum">
              <a:rPr lang="en-US" sz="1200">
                <a:solidFill>
                  <a:prstClr val="black"/>
                </a:solidFill>
              </a:rPr>
              <a:pPr algn="r"/>
              <a:t>10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44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9B4AD-E5C1-407A-A288-8DAC832969A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15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9B4AD-E5C1-407A-A288-8DAC832969A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15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9B4AD-E5C1-407A-A288-8DAC832969A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17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973"/>
              </a:spcAft>
            </a:pPr>
            <a:endParaRPr lang="en-US" sz="1100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BF662-2A89-4219-83DE-44A119403EE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71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973"/>
              </a:spcAft>
            </a:pPr>
            <a:endParaRPr lang="en-US" sz="1100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BF662-2A89-4219-83DE-44A119403EE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71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3884616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77" tIns="45340" rIns="90677" bIns="45340" anchor="b"/>
          <a:lstStyle/>
          <a:p>
            <a:pPr algn="r"/>
            <a:fld id="{9236AFA4-AD63-4798-A20B-F15D25E12A34}" type="slidenum">
              <a:rPr lang="en-US" sz="1200">
                <a:solidFill>
                  <a:prstClr val="black"/>
                </a:solidFill>
              </a:rPr>
              <a:pPr algn="r"/>
              <a:t>16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44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r>
              <a:rPr lang="en-US" dirty="0" err="1" smtClean="0"/>
              <a:t>source:https</a:t>
            </a:r>
            <a:r>
              <a:rPr lang="en-US" dirty="0" smtClean="0"/>
              <a:t>://www.energy.gov/articles/quiz-test-your-solar-iq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9B4AD-E5C1-407A-A288-8DAC832969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4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3884616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77" tIns="45340" rIns="90677" bIns="45340" anchor="b"/>
          <a:lstStyle/>
          <a:p>
            <a:pPr algn="r"/>
            <a:fld id="{9236AFA4-AD63-4798-A20B-F15D25E12A34}" type="slidenum">
              <a:rPr lang="en-US" sz="1200">
                <a:solidFill>
                  <a:prstClr val="black"/>
                </a:solidFill>
              </a:rPr>
              <a:pPr algn="r"/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44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3884616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77" tIns="45340" rIns="90677" bIns="45340" anchor="b"/>
          <a:lstStyle/>
          <a:p>
            <a:pPr algn="r"/>
            <a:fld id="{9236AFA4-AD63-4798-A20B-F15D25E12A34}" type="slidenum">
              <a:rPr lang="en-US" sz="1200">
                <a:solidFill>
                  <a:prstClr val="black"/>
                </a:solidFill>
              </a:rPr>
              <a:pPr algn="r"/>
              <a:t>3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4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3884616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77" tIns="45340" rIns="90677" bIns="45340" anchor="b"/>
          <a:lstStyle/>
          <a:p>
            <a:pPr algn="r"/>
            <a:fld id="{9236AFA4-AD63-4798-A20B-F15D25E12A34}" type="slidenum">
              <a:rPr lang="en-US" sz="1200">
                <a:solidFill>
                  <a:prstClr val="black"/>
                </a:solidFill>
              </a:rPr>
              <a:pPr algn="r"/>
              <a:t>4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44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3884616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77" tIns="45340" rIns="90677" bIns="45340" anchor="b"/>
          <a:lstStyle/>
          <a:p>
            <a:pPr algn="r"/>
            <a:fld id="{9236AFA4-AD63-4798-A20B-F15D25E12A34}" type="slidenum">
              <a:rPr lang="en-US" sz="1200">
                <a:solidFill>
                  <a:prstClr val="black"/>
                </a:solidFill>
              </a:rPr>
              <a:pPr algn="r"/>
              <a:t>5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44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3884616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77" tIns="45340" rIns="90677" bIns="45340" anchor="b"/>
          <a:lstStyle/>
          <a:p>
            <a:pPr algn="r"/>
            <a:fld id="{9236AFA4-AD63-4798-A20B-F15D25E12A34}" type="slidenum">
              <a:rPr lang="en-US" sz="1200">
                <a:solidFill>
                  <a:prstClr val="black"/>
                </a:solidFill>
              </a:rPr>
              <a:pPr algn="r"/>
              <a:t>6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44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3884616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77" tIns="45340" rIns="90677" bIns="45340" anchor="b"/>
          <a:lstStyle/>
          <a:p>
            <a:pPr algn="r"/>
            <a:fld id="{9236AFA4-AD63-4798-A20B-F15D25E12A34}" type="slidenum">
              <a:rPr lang="en-US" sz="1200">
                <a:solidFill>
                  <a:prstClr val="black"/>
                </a:solidFill>
              </a:rPr>
              <a:pPr algn="r"/>
              <a:t>7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44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9B4AD-E5C1-407A-A288-8DAC832969A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15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9B4AD-E5C1-407A-A288-8DAC832969A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1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163-76F8-42D0-BAE8-FB61DF4FF2C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E67E-F9C0-4885-BA27-C65183F22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6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163-76F8-42D0-BAE8-FB61DF4FF2C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E67E-F9C0-4885-BA27-C65183F22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8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163-76F8-42D0-BAE8-FB61DF4FF2C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E67E-F9C0-4885-BA27-C65183F22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4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0" y="759335"/>
            <a:ext cx="9144000" cy="223487"/>
          </a:xfrm>
          <a:prstGeom prst="rect">
            <a:avLst/>
          </a:prstGeom>
          <a:solidFill>
            <a:srgbClr val="009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5B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0800000" flipV="1">
            <a:off x="0" y="0"/>
            <a:ext cx="9144000" cy="897015"/>
          </a:xfrm>
          <a:prstGeom prst="rect">
            <a:avLst/>
          </a:prstGeom>
          <a:solidFill>
            <a:srgbClr val="1467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-153373"/>
            <a:ext cx="8229600" cy="1143000"/>
          </a:xfrm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4154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154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785A-EB40-494E-84DC-32490988DFF4}" type="slidenum">
              <a:rPr lang="en-US" smtClean="0">
                <a:solidFill>
                  <a:srgbClr val="14154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4154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47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163-76F8-42D0-BAE8-FB61DF4FF2C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E67E-F9C0-4885-BA27-C65183F22AE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Title_Slide_Sola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504" y="0"/>
            <a:ext cx="9001496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452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163-76F8-42D0-BAE8-FB61DF4FF2C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4/12/2018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E67E-F9C0-4885-BA27-C65183F22AE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84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163-76F8-42D0-BAE8-FB61DF4FF2C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4/12/2018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E67E-F9C0-4885-BA27-C65183F22AE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84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163-76F8-42D0-BAE8-FB61DF4FF2C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4/12/2018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E67E-F9C0-4885-BA27-C65183F22AE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84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163-76F8-42D0-BAE8-FB61DF4FF2C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4/12/2018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E67E-F9C0-4885-BA27-C65183F22AE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84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163-76F8-42D0-BAE8-FB61DF4FF2C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4/12/2018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E67E-F9C0-4885-BA27-C65183F22AE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84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163-76F8-42D0-BAE8-FB61DF4FF2C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4/12/2018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E67E-F9C0-4885-BA27-C65183F22AE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8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163-76F8-42D0-BAE8-FB61DF4FF2C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E67E-F9C0-4885-BA27-C65183F22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84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163-76F8-42D0-BAE8-FB61DF4FF2C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4/12/2018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E67E-F9C0-4885-BA27-C65183F22AE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84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163-76F8-42D0-BAE8-FB61DF4FF2C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4/12/2018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E67E-F9C0-4885-BA27-C65183F22AE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8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163-76F8-42D0-BAE8-FB61DF4FF2C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E67E-F9C0-4885-BA27-C65183F22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9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163-76F8-42D0-BAE8-FB61DF4FF2C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E67E-F9C0-4885-BA27-C65183F22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163-76F8-42D0-BAE8-FB61DF4FF2C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E67E-F9C0-4885-BA27-C65183F22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3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163-76F8-42D0-BAE8-FB61DF4FF2C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E67E-F9C0-4885-BA27-C65183F22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2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163-76F8-42D0-BAE8-FB61DF4FF2C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E67E-F9C0-4885-BA27-C65183F22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4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163-76F8-42D0-BAE8-FB61DF4FF2C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E67E-F9C0-4885-BA27-C65183F22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9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163-76F8-42D0-BAE8-FB61DF4FF2C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E67E-F9C0-4885-BA27-C65183F22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2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56163-76F8-42D0-BAE8-FB61DF4FF2C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E67E-F9C0-4885-BA27-C65183F22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4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56163-76F8-42D0-BAE8-FB61DF4FF2C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4/12/2018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E67E-F9C0-4885-BA27-C65183F22AE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4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56163-76F8-42D0-BAE8-FB61DF4FF2C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4/12/2018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E67E-F9C0-4885-BA27-C65183F22AE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4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56163-76F8-42D0-BAE8-FB61DF4FF2C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4/12/2018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E67E-F9C0-4885-BA27-C65183F22AE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4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56163-76F8-42D0-BAE8-FB61DF4FF2C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4/12/2018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E67E-F9C0-4885-BA27-C65183F22AE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4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56163-76F8-42D0-BAE8-FB61DF4FF2C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4/12/2018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E67E-F9C0-4885-BA27-C65183F22AE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4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56163-76F8-42D0-BAE8-FB61DF4FF2C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4/12/2018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E67E-F9C0-4885-BA27-C65183F22AE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4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56163-76F8-42D0-BAE8-FB61DF4FF2C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4/12/2018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E67E-F9C0-4885-BA27-C65183F22AE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4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56163-76F8-42D0-BAE8-FB61DF4FF2C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4/12/2018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E67E-F9C0-4885-BA27-C65183F22AE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4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5.jpe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microsoft.com/office/2007/relationships/hdphoto" Target="../media/hdphoto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microsoft.com/office/2007/relationships/hdphoto" Target="../media/hdphoto2.wdp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4.png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PRESENTATIONS\Solar P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32803"/>
            <a:ext cx="12496800" cy="833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7774"/>
            <a:ext cx="7315200" cy="239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24600"/>
            <a:ext cx="9144000" cy="616382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6463514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prstClr val="white"/>
                </a:solidFill>
                <a:latin typeface="Century Gothic"/>
              </a:rPr>
              <a:t>@DOEE_DC</a:t>
            </a:r>
            <a:endParaRPr lang="en-US" sz="1600" b="1" dirty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0"/>
          <a:stretch/>
        </p:blipFill>
        <p:spPr>
          <a:xfrm>
            <a:off x="228600" y="6386704"/>
            <a:ext cx="463296" cy="365760"/>
          </a:xfrm>
          <a:prstGeom prst="rect">
            <a:avLst/>
          </a:prstGeom>
        </p:spPr>
      </p:pic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221434"/>
              </p:ext>
            </p:extLst>
          </p:nvPr>
        </p:nvGraphicFramePr>
        <p:xfrm>
          <a:off x="914401" y="152400"/>
          <a:ext cx="7315199" cy="428040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657599"/>
                <a:gridCol w="3657600"/>
              </a:tblGrid>
              <a:tr h="1108052">
                <a:tc gridSpan="2">
                  <a:txBody>
                    <a:bodyPr/>
                    <a:lstStyle/>
                    <a:p>
                      <a:pPr algn="r"/>
                      <a:endParaRPr lang="en-US" sz="1800" dirty="0" smtClean="0"/>
                    </a:p>
                    <a:p>
                      <a:pPr algn="l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INNOVATION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AND </a:t>
                      </a:r>
                    </a:p>
                    <a:p>
                      <a:pPr algn="l"/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EXPANSION GRANTEES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92244"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kern="1200" dirty="0" smtClean="0">
                          <a:effectLst/>
                        </a:rPr>
                        <a:t>GRANTEE NAME: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kern="1200" dirty="0" smtClean="0">
                          <a:effectLst/>
                        </a:rPr>
                        <a:t>PROJECT DESCRIPTION: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8575" marR="28575" marT="28575" marB="28575" anchor="ctr"/>
                </a:tc>
              </a:tr>
              <a:tr h="332596"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 smtClean="0">
                          <a:effectLst/>
                        </a:rPr>
                        <a:t>Solar United Neighbors of DC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 smtClean="0">
                          <a:effectLst/>
                        </a:rPr>
                        <a:t>750 kW, serving at least 215 households.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</a:tr>
              <a:tr h="298980"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 smtClean="0">
                          <a:effectLst/>
                        </a:rPr>
                        <a:t>Groundswell, Inc.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smtClean="0">
                          <a:effectLst/>
                        </a:rPr>
                        <a:t>366 kW, serving up to 122 households.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</a:tr>
              <a:tr h="310620">
                <a:tc>
                  <a:txBody>
                    <a:bodyPr/>
                    <a:lstStyle/>
                    <a:p>
                      <a:pPr fontAlgn="base"/>
                      <a:r>
                        <a:rPr lang="en-US" sz="1400" smtClean="0">
                          <a:effectLst/>
                        </a:rPr>
                        <a:t>New Partners Community Solar Corp.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smtClean="0">
                          <a:effectLst/>
                        </a:rPr>
                        <a:t>1 MW, serving at least 325 households.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fontAlgn="base"/>
                      <a:r>
                        <a:rPr lang="en-US" sz="1400" smtClean="0">
                          <a:effectLst/>
                        </a:rPr>
                        <a:t>Urban Energy Advisors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smtClean="0">
                          <a:effectLst/>
                        </a:rPr>
                        <a:t>1 MW, serving up to 402 households.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</a:tr>
              <a:tr h="266927">
                <a:tc>
                  <a:txBody>
                    <a:bodyPr/>
                    <a:lstStyle/>
                    <a:p>
                      <a:pPr fontAlgn="base"/>
                      <a:r>
                        <a:rPr lang="en-US" sz="1400" smtClean="0">
                          <a:effectLst/>
                        </a:rPr>
                        <a:t>PEER Consultants,</a:t>
                      </a:r>
                      <a:r>
                        <a:rPr lang="en-US" sz="1400" baseline="0" smtClean="0">
                          <a:effectLst/>
                        </a:rPr>
                        <a:t> </a:t>
                      </a:r>
                      <a:r>
                        <a:rPr lang="en-US" sz="1400" smtClean="0">
                          <a:effectLst/>
                        </a:rPr>
                        <a:t>P.C.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smtClean="0">
                          <a:effectLst/>
                        </a:rPr>
                        <a:t>500 kW, serving 100 households.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</a:tr>
              <a:tr h="272273">
                <a:tc>
                  <a:txBody>
                    <a:bodyPr/>
                    <a:lstStyle/>
                    <a:p>
                      <a:pPr fontAlgn="base"/>
                      <a:r>
                        <a:rPr lang="en-US" sz="1400" smtClean="0">
                          <a:effectLst/>
                        </a:rPr>
                        <a:t>Neighborhood</a:t>
                      </a:r>
                      <a:r>
                        <a:rPr lang="en-US" sz="1400" baseline="0" smtClean="0">
                          <a:effectLst/>
                        </a:rPr>
                        <a:t> </a:t>
                      </a:r>
                      <a:r>
                        <a:rPr lang="en-US" sz="1400" smtClean="0">
                          <a:effectLst/>
                        </a:rPr>
                        <a:t>Solar Equity, LLC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smtClean="0">
                          <a:effectLst/>
                        </a:rPr>
                        <a:t>595 kW, serving up to 100 households.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</a:tr>
              <a:tr h="299000"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 smtClean="0">
                          <a:effectLst/>
                        </a:rPr>
                        <a:t>Open Market ESCO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smtClean="0">
                          <a:effectLst/>
                        </a:rPr>
                        <a:t>548 kW, serving</a:t>
                      </a:r>
                      <a:r>
                        <a:rPr lang="en-US" sz="1400" baseline="0" smtClean="0">
                          <a:effectLst/>
                        </a:rPr>
                        <a:t> </a:t>
                      </a:r>
                      <a:r>
                        <a:rPr lang="en-US" sz="1400" smtClean="0">
                          <a:effectLst/>
                        </a:rPr>
                        <a:t>195 households.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</a:tr>
              <a:tr h="307245">
                <a:tc>
                  <a:txBody>
                    <a:bodyPr/>
                    <a:lstStyle/>
                    <a:p>
                      <a:pPr fontAlgn="base"/>
                      <a:r>
                        <a:rPr lang="en-US" sz="1400" smtClean="0">
                          <a:effectLst/>
                        </a:rPr>
                        <a:t>Ethos Strategic Consulting, LLC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smtClean="0">
                          <a:effectLst/>
                        </a:rPr>
                        <a:t>1 MW, serving up to 350 households.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</a:tr>
              <a:tr h="487670">
                <a:tc>
                  <a:txBody>
                    <a:bodyPr/>
                    <a:lstStyle/>
                    <a:p>
                      <a:pPr fontAlgn="base"/>
                      <a:r>
                        <a:rPr lang="en-US" sz="1400" smtClean="0">
                          <a:effectLst/>
                        </a:rPr>
                        <a:t>Community Preservation and Development Corporation (CPDC)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 smtClean="0">
                          <a:effectLst/>
                        </a:rPr>
                        <a:t>1 MW, serving 2,800 households.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77" y="309410"/>
            <a:ext cx="2783211" cy="9097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25" y="5572891"/>
            <a:ext cx="1931075" cy="51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28" y="4770711"/>
            <a:ext cx="1390872" cy="5606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1" y="4785177"/>
            <a:ext cx="1886754" cy="5188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776952"/>
            <a:ext cx="1676400" cy="573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486400"/>
            <a:ext cx="1269851" cy="689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r="5226"/>
          <a:stretch/>
        </p:blipFill>
        <p:spPr>
          <a:xfrm>
            <a:off x="7315200" y="4724400"/>
            <a:ext cx="1752600" cy="579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3" b="10317"/>
          <a:stretch/>
        </p:blipFill>
        <p:spPr>
          <a:xfrm>
            <a:off x="627351" y="5563850"/>
            <a:ext cx="1963449" cy="5343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8"/>
          <a:stretch/>
        </p:blipFill>
        <p:spPr>
          <a:xfrm>
            <a:off x="5029200" y="5562022"/>
            <a:ext cx="1752600" cy="5380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610" y="4785177"/>
            <a:ext cx="1779390" cy="52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77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4" y="675620"/>
            <a:ext cx="4044696" cy="2581930"/>
          </a:xfrm>
        </p:spPr>
        <p:txBody>
          <a:bodyPr>
            <a:noAutofit/>
          </a:bodyPr>
          <a:lstStyle/>
          <a:p>
            <a:pPr marL="506413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  <a:t>$5M for small businesses, nonprofits, and low-income </a:t>
            </a:r>
            <a:b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</a:b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  <a:t>single-family homes</a:t>
            </a:r>
          </a:p>
          <a:p>
            <a:pPr marL="506413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  <a:t>$8M for multifamily, commercial, and institutional buildings and non-residential surface spaces </a:t>
            </a:r>
          </a:p>
          <a:p>
            <a:pPr marL="506413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  <a:t>Generate solutions to solar barriers</a:t>
            </a:r>
          </a:p>
          <a:p>
            <a:pPr marL="506413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  <a:t>Community solar and co-op projects</a:t>
            </a:r>
          </a:p>
          <a:p>
            <a:pPr>
              <a:spcAft>
                <a:spcPts val="600"/>
              </a:spcAft>
            </a:pPr>
            <a:endParaRPr lang="en-US" sz="1800" b="1" dirty="0">
              <a:solidFill>
                <a:schemeClr val="bg1"/>
              </a:solidFill>
              <a:latin typeface="Century Gothic" panose="020B0502020202020204" pitchFamily="34" charset="0"/>
              <a:ea typeface="Kozuka Gothic Pro B" pitchFamily="34" charset="-128"/>
            </a:endParaRPr>
          </a:p>
          <a:p>
            <a:endParaRPr lang="en-US" sz="1800" b="1" dirty="0">
              <a:solidFill>
                <a:schemeClr val="bg1"/>
              </a:solidFill>
              <a:latin typeface="Century Gothic" panose="020B0502020202020204" pitchFamily="34" charset="0"/>
              <a:ea typeface="Kozuka Gothic Pro B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17818"/>
            <a:ext cx="9144000" cy="616382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95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prstClr val="white"/>
                </a:solidFill>
                <a:latin typeface="Century Gothic"/>
              </a:rPr>
              <a:t>@DOEE_DC</a:t>
            </a:r>
            <a:endParaRPr lang="en-US" sz="1600" b="1" dirty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0"/>
          <a:stretch/>
        </p:blipFill>
        <p:spPr>
          <a:xfrm>
            <a:off x="8458200" y="6416040"/>
            <a:ext cx="463296" cy="365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5791" b="-122"/>
          <a:stretch/>
        </p:blipFill>
        <p:spPr>
          <a:xfrm>
            <a:off x="-20835" y="1077238"/>
            <a:ext cx="9164836" cy="52473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159603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EARLY SUCCESSES: </a:t>
            </a:r>
          </a:p>
          <a:p>
            <a:r>
              <a:rPr lang="en-US" sz="2400" b="1" dirty="0" smtClean="0">
                <a:latin typeface="+mj-lt"/>
              </a:rPr>
              <a:t>OPEN MARKET ESCO’S 651 KW COMMUNITY SOLAR PROJECT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770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3571443"/>
            <a:ext cx="4193233" cy="27976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2999" y="0"/>
            <a:ext cx="4193233" cy="3657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675620"/>
            <a:ext cx="4114800" cy="2810530"/>
          </a:xfrm>
        </p:spPr>
        <p:txBody>
          <a:bodyPr>
            <a:noAutofit/>
          </a:bodyPr>
          <a:lstStyle/>
          <a:p>
            <a:pPr marL="506413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  <a:t>Weatherization + Solar Grant:</a:t>
            </a:r>
            <a:b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</a:b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  <a:t>$2.4 M for weatherization, roof repair, and solar installation at DCHA’s Garfield Terrace property.</a:t>
            </a:r>
          </a:p>
          <a:p>
            <a:pPr marL="506413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  <a:t>Vulnerability Assessment and Resilience Audit Grant: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  <a:t>$250,000 solar tool for affordable housing led by Enterprise </a:t>
            </a:r>
            <a:r>
              <a:rPr lang="en-US" sz="160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  <a:t>Community Partners.</a:t>
            </a:r>
            <a:endParaRPr lang="en-US" sz="1800" dirty="0" smtClean="0">
              <a:solidFill>
                <a:schemeClr val="bg1"/>
              </a:solidFill>
              <a:latin typeface="Century Gothic" panose="020B0502020202020204" pitchFamily="34" charset="0"/>
              <a:ea typeface="Kozuka Gothic Pro B" pitchFamily="34" charset="-128"/>
            </a:endParaRPr>
          </a:p>
          <a:p>
            <a:endParaRPr lang="en-US" sz="1800" b="1" dirty="0">
              <a:solidFill>
                <a:schemeClr val="bg1"/>
              </a:solidFill>
              <a:latin typeface="Century Gothic" panose="020B0502020202020204" pitchFamily="34" charset="0"/>
              <a:ea typeface="Kozuka Gothic Pro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152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OTHER GRANTS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17818"/>
            <a:ext cx="9144000" cy="616382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95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prstClr val="white"/>
                </a:solidFill>
                <a:latin typeface="Century Gothic"/>
              </a:rPr>
              <a:t>@DOEE_DC</a:t>
            </a:r>
            <a:endParaRPr lang="en-US" sz="1600" b="1" dirty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0"/>
          <a:stretch/>
        </p:blipFill>
        <p:spPr>
          <a:xfrm>
            <a:off x="8458200" y="6416040"/>
            <a:ext cx="463296" cy="365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6" r="1936"/>
          <a:stretch/>
        </p:blipFill>
        <p:spPr>
          <a:xfrm rot="5400000">
            <a:off x="-762186" y="602629"/>
            <a:ext cx="6477374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49" r="26440"/>
          <a:stretch/>
        </p:blipFill>
        <p:spPr bwMode="auto">
          <a:xfrm>
            <a:off x="3154879" y="0"/>
            <a:ext cx="5989121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1600200"/>
            <a:ext cx="3154879" cy="4800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6248399"/>
            <a:ext cx="3154878" cy="622301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77" name="Picture 5" descr="Solar-Works-DC-bo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8275"/>
            <a:ext cx="2971800" cy="130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74" y="2099370"/>
            <a:ext cx="28856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  <a:cs typeface="Calibri" panose="020F0502020204030204" pitchFamily="34" charset="0"/>
              </a:rPr>
              <a:t>Job-Training for careers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  <a:cs typeface="Calibri" panose="020F0502020204030204" pitchFamily="34" charset="0"/>
              </a:rPr>
              <a:t>3 cohorts/year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  <a:cs typeface="Calibri" panose="020F0502020204030204" pitchFamily="34" charset="0"/>
              </a:rPr>
              <a:t>75 trainees</a:t>
            </a:r>
          </a:p>
          <a:p>
            <a:endParaRPr lang="en-US" sz="1600" dirty="0" smtClean="0">
              <a:solidFill>
                <a:prstClr val="white"/>
              </a:solidFill>
              <a:latin typeface="Century Gothic" panose="020B0502020202020204" pitchFamily="34" charset="0"/>
              <a:ea typeface="Kozuka Gothic Pro B" pitchFamily="34" charset="-128"/>
              <a:cs typeface="Calibri" panose="020F0502020204030204" pitchFamily="34" charset="0"/>
            </a:endParaRPr>
          </a:p>
          <a:p>
            <a:r>
              <a:rPr 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  <a:cs typeface="Calibri" panose="020F0502020204030204" pitchFamily="34" charset="0"/>
              </a:rPr>
              <a:t>Solar for DC residents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  <a:cs typeface="Calibri" panose="020F0502020204030204" pitchFamily="34" charset="0"/>
              </a:rPr>
              <a:t>Installations on 60-100 low-income, single family homes</a:t>
            </a:r>
          </a:p>
          <a:p>
            <a:endParaRPr lang="en-US" sz="1600" dirty="0">
              <a:solidFill>
                <a:prstClr val="white"/>
              </a:solidFill>
              <a:latin typeface="Century Gothic" panose="020B0502020202020204" pitchFamily="34" charset="0"/>
              <a:ea typeface="Kozuka Gothic Pro B" pitchFamily="34" charset="-128"/>
              <a:cs typeface="Calibri" panose="020F0502020204030204" pitchFamily="34" charset="0"/>
            </a:endParaRPr>
          </a:p>
          <a:p>
            <a:r>
              <a:rPr 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  <a:cs typeface="Calibri" panose="020F0502020204030204" pitchFamily="34" charset="0"/>
              </a:rPr>
              <a:t>Partnering with local NGOs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  <a:cs typeface="Calibri" panose="020F0502020204030204" pitchFamily="34" charset="0"/>
              </a:rPr>
              <a:t>Training by Grid Alternatives </a:t>
            </a:r>
            <a:r>
              <a:rPr lang="en-US" sz="1600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  <a:cs typeface="Calibri" panose="020F0502020204030204" pitchFamily="34" charset="0"/>
              </a:rPr>
              <a:t/>
            </a:r>
            <a:br>
              <a:rPr lang="en-US" sz="1600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  <a:cs typeface="Calibri" panose="020F0502020204030204" pitchFamily="34" charset="0"/>
              </a:rPr>
            </a:br>
            <a:r>
              <a:rPr lang="en-US" sz="1600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  <a:cs typeface="Calibri" panose="020F0502020204030204" pitchFamily="34" charset="0"/>
              </a:rPr>
              <a:t>Mid-Atlantic</a:t>
            </a:r>
            <a:endParaRPr lang="en-US" sz="1600" dirty="0">
              <a:solidFill>
                <a:prstClr val="white"/>
              </a:solidFill>
              <a:latin typeface="Century Gothic" panose="020B0502020202020204" pitchFamily="34" charset="0"/>
              <a:ea typeface="Kozuka Gothic Pro B" pitchFamily="34" charset="-128"/>
              <a:cs typeface="Calibri" panose="020F0502020204030204" pitchFamily="34" charset="0"/>
            </a:endParaRPr>
          </a:p>
          <a:p>
            <a:endParaRPr lang="en-US" sz="1600" dirty="0" smtClean="0">
              <a:solidFill>
                <a:prstClr val="white"/>
              </a:solidFill>
              <a:latin typeface="Century Gothic" panose="020B0502020202020204" pitchFamily="34" charset="0"/>
              <a:ea typeface="Kozuka Gothic Pro B" pitchFamily="34" charset="-128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90600" y="6358469"/>
            <a:ext cx="1834896" cy="423331"/>
            <a:chOff x="7086600" y="6358469"/>
            <a:chExt cx="1834896" cy="423331"/>
          </a:xfrm>
        </p:grpSpPr>
        <p:sp>
          <p:nvSpPr>
            <p:cNvPr id="11" name="TextBox 10"/>
            <p:cNvSpPr txBox="1"/>
            <p:nvPr/>
          </p:nvSpPr>
          <p:spPr>
            <a:xfrm>
              <a:off x="7086600" y="6443246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solidFill>
                    <a:prstClr val="white"/>
                  </a:solidFill>
                  <a:latin typeface="Century Gothic"/>
                </a:rPr>
                <a:t>@DOEE_DC</a:t>
              </a:r>
              <a:endParaRPr lang="en-US" sz="1600" b="1" dirty="0">
                <a:solidFill>
                  <a:prstClr val="white"/>
                </a:solidFill>
                <a:latin typeface="Century Gothic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50"/>
            <a:stretch/>
          </p:blipFill>
          <p:spPr>
            <a:xfrm>
              <a:off x="8458200" y="6358469"/>
              <a:ext cx="463296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498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0959" y="375457"/>
            <a:ext cx="8928100" cy="940551"/>
          </a:xfrm>
        </p:spPr>
        <p:txBody>
          <a:bodyPr>
            <a:noAutofit/>
          </a:bodyPr>
          <a:lstStyle/>
          <a:p>
            <a:pPr algn="l"/>
            <a:r>
              <a:rPr lang="en-US" sz="2800" b="1" cap="all" dirty="0" smtClean="0">
                <a:cs typeface="Calibri" panose="020F0502020204030204" pitchFamily="34" charset="0"/>
              </a:rPr>
              <a:t>Agencies and institutions</a:t>
            </a:r>
            <a:endParaRPr lang="en-US" sz="2800" b="1" cap="all" dirty="0">
              <a:cs typeface="Calibri" panose="020F0502020204030204" pitchFamily="34" charset="0"/>
            </a:endParaRPr>
          </a:p>
        </p:txBody>
      </p:sp>
      <p:pic>
        <p:nvPicPr>
          <p:cNvPr id="5122" name="Picture 2" descr="Image result for Dc housing author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14" y="262229"/>
            <a:ext cx="121919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DC public librar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58" y="178495"/>
            <a:ext cx="1943100" cy="138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248400"/>
            <a:ext cx="9156700" cy="616382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642952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prstClr val="white"/>
                </a:solidFill>
                <a:latin typeface="Century Gothic"/>
              </a:rPr>
              <a:t>@DOEE_DC</a:t>
            </a:r>
            <a:endParaRPr lang="en-US" sz="1600" b="1" dirty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0"/>
          <a:stretch/>
        </p:blipFill>
        <p:spPr>
          <a:xfrm>
            <a:off x="8458200" y="6373711"/>
            <a:ext cx="463296" cy="365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5" t="-1" r="10481" b="41909"/>
          <a:stretch/>
        </p:blipFill>
        <p:spPr>
          <a:xfrm>
            <a:off x="0" y="2684746"/>
            <a:ext cx="9144000" cy="356365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446158"/>
              </p:ext>
            </p:extLst>
          </p:nvPr>
        </p:nvGraphicFramePr>
        <p:xfrm>
          <a:off x="311150" y="1676400"/>
          <a:ext cx="8534399" cy="182880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917840"/>
                <a:gridCol w="1438382"/>
                <a:gridCol w="5178177"/>
              </a:tblGrid>
              <a:tr h="495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NAME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050" marR="2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AMOUNT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050" marR="2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DESCRIPTION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5050" marR="25050" marT="0" marB="0" anchor="ctr"/>
                </a:tc>
              </a:tr>
              <a:tr h="7232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D.C. Housing Authority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050" marR="2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$5M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050" marR="250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Roof repair and replacement, and solar and</a:t>
                      </a:r>
                      <a:r>
                        <a:rPr lang="en-US" sz="1400" baseline="0" dirty="0" smtClean="0">
                          <a:effectLst/>
                        </a:rPr>
                        <a:t> battery storage at DCHA properties.  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050" marR="2505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D.C. Public Library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050" marR="2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$1M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050" marR="250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Solar</a:t>
                      </a:r>
                      <a:r>
                        <a:rPr lang="en-US" sz="1400" baseline="0" dirty="0" smtClean="0">
                          <a:effectLst/>
                        </a:rPr>
                        <a:t> + Battery project at the Southwest Branch public library to increase resiliency for the neighborhood.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5050" marR="250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1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Z:\PRESENTATIONS\solar-panels-v2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2908"/>
            <a:ext cx="9144000" cy="446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Brace 11"/>
          <p:cNvSpPr/>
          <p:nvPr/>
        </p:nvSpPr>
        <p:spPr>
          <a:xfrm rot="16200000">
            <a:off x="6855767" y="3474753"/>
            <a:ext cx="140591" cy="892098"/>
          </a:xfrm>
          <a:prstGeom prst="rightBrace">
            <a:avLst/>
          </a:prstGeom>
          <a:ln w="571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2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ight Brace 12"/>
          <p:cNvSpPr/>
          <p:nvPr/>
        </p:nvSpPr>
        <p:spPr>
          <a:xfrm rot="16200000">
            <a:off x="5407967" y="3756791"/>
            <a:ext cx="140591" cy="892098"/>
          </a:xfrm>
          <a:prstGeom prst="rightBrace">
            <a:avLst/>
          </a:prstGeom>
          <a:ln w="571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2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ight Brace 13"/>
          <p:cNvSpPr/>
          <p:nvPr/>
        </p:nvSpPr>
        <p:spPr>
          <a:xfrm rot="16200000">
            <a:off x="3883968" y="4078418"/>
            <a:ext cx="140591" cy="892096"/>
          </a:xfrm>
          <a:prstGeom prst="rightBrace">
            <a:avLst/>
          </a:prstGeom>
          <a:ln w="571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2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ight Brace 14"/>
          <p:cNvSpPr/>
          <p:nvPr/>
        </p:nvSpPr>
        <p:spPr>
          <a:xfrm rot="16200000">
            <a:off x="2436168" y="4360456"/>
            <a:ext cx="140591" cy="892096"/>
          </a:xfrm>
          <a:prstGeom prst="rightBrace">
            <a:avLst/>
          </a:prstGeom>
          <a:ln w="571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2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3251" y="4151434"/>
            <a:ext cx="118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62626"/>
                </a:solidFill>
                <a:latin typeface="Century Gothic" panose="020B0502020202020204" pitchFamily="34" charset="0"/>
                <a:ea typeface="Kozuka Gothic Pro B" pitchFamily="34" charset="-128"/>
              </a:rPr>
              <a:t>YOUR HOUSE</a:t>
            </a:r>
            <a:endParaRPr lang="en-US" sz="1600" b="1" dirty="0">
              <a:solidFill>
                <a:srgbClr val="262626"/>
              </a:solidFill>
              <a:latin typeface="Century Gothic" panose="020B0502020202020204" pitchFamily="34" charset="0"/>
              <a:ea typeface="Kozuka Gothic Pro B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1051" y="3517009"/>
            <a:ext cx="1189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62626"/>
                </a:solidFill>
                <a:latin typeface="Century Gothic" panose="020B0502020202020204" pitchFamily="34" charset="0"/>
                <a:ea typeface="Kozuka Gothic Pro B" pitchFamily="34" charset="-128"/>
              </a:rPr>
              <a:t>MR. MILLER’S HOUSE</a:t>
            </a:r>
            <a:endParaRPr lang="en-US" sz="1600" b="1" dirty="0">
              <a:solidFill>
                <a:srgbClr val="262626"/>
              </a:solidFill>
              <a:latin typeface="Century Gothic" panose="020B0502020202020204" pitchFamily="34" charset="0"/>
              <a:ea typeface="Kozuka Gothic Pro B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85051" y="3221251"/>
            <a:ext cx="1189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62626"/>
                </a:solidFill>
                <a:latin typeface="Century Gothic" panose="020B0502020202020204" pitchFamily="34" charset="0"/>
                <a:ea typeface="Kozuka Gothic Pro B" pitchFamily="34" charset="-128"/>
              </a:rPr>
              <a:t>THE SMITHS’</a:t>
            </a:r>
            <a:br>
              <a:rPr lang="en-US" sz="1600" b="1" dirty="0" smtClean="0">
                <a:solidFill>
                  <a:srgbClr val="262626"/>
                </a:solidFill>
                <a:latin typeface="Century Gothic" panose="020B0502020202020204" pitchFamily="34" charset="0"/>
                <a:ea typeface="Kozuka Gothic Pro B" pitchFamily="34" charset="-128"/>
              </a:rPr>
            </a:br>
            <a:r>
              <a:rPr lang="en-US" sz="1600" b="1" dirty="0" smtClean="0">
                <a:solidFill>
                  <a:srgbClr val="262626"/>
                </a:solidFill>
                <a:latin typeface="Century Gothic" panose="020B0502020202020204" pitchFamily="34" charset="0"/>
                <a:ea typeface="Kozuka Gothic Pro B" pitchFamily="34" charset="-128"/>
              </a:rPr>
              <a:t>HOUSE</a:t>
            </a:r>
            <a:endParaRPr lang="en-US" sz="1600" b="1" dirty="0">
              <a:solidFill>
                <a:srgbClr val="262626"/>
              </a:solidFill>
              <a:latin typeface="Century Gothic" panose="020B0502020202020204" pitchFamily="34" charset="0"/>
              <a:ea typeface="Kozuka Gothic Pro B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2851" y="3313234"/>
            <a:ext cx="118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62626"/>
                </a:solidFill>
                <a:latin typeface="Century Gothic" panose="020B0502020202020204" pitchFamily="34" charset="0"/>
                <a:ea typeface="Kozuka Gothic Pro B" pitchFamily="34" charset="-128"/>
              </a:rPr>
              <a:t>JOHN’S</a:t>
            </a:r>
            <a:br>
              <a:rPr lang="en-US" sz="1600" b="1" dirty="0" smtClean="0">
                <a:solidFill>
                  <a:srgbClr val="262626"/>
                </a:solidFill>
                <a:latin typeface="Century Gothic" panose="020B0502020202020204" pitchFamily="34" charset="0"/>
                <a:ea typeface="Kozuka Gothic Pro B" pitchFamily="34" charset="-128"/>
              </a:rPr>
            </a:br>
            <a:r>
              <a:rPr lang="en-US" sz="1600" b="1" dirty="0" smtClean="0">
                <a:solidFill>
                  <a:srgbClr val="262626"/>
                </a:solidFill>
                <a:latin typeface="Century Gothic" panose="020B0502020202020204" pitchFamily="34" charset="0"/>
                <a:ea typeface="Kozuka Gothic Pro B" pitchFamily="34" charset="-128"/>
              </a:rPr>
              <a:t>HOUSE</a:t>
            </a:r>
            <a:endParaRPr lang="en-US" sz="1600" b="1" dirty="0">
              <a:solidFill>
                <a:srgbClr val="262626"/>
              </a:solidFill>
              <a:latin typeface="Century Gothic" panose="020B0502020202020204" pitchFamily="34" charset="0"/>
              <a:ea typeface="Kozuka Gothic Pro B" pitchFamily="34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6700" y="17867"/>
            <a:ext cx="86106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cap="all" dirty="0" smtClean="0"/>
              <a:t>LEAD BY EXAMPLE: DOEE &amp; DGS</a:t>
            </a:r>
            <a:endParaRPr lang="en-US" sz="2800" b="1" cap="all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405426"/>
              </p:ext>
            </p:extLst>
          </p:nvPr>
        </p:nvGraphicFramePr>
        <p:xfrm>
          <a:off x="304801" y="1219200"/>
          <a:ext cx="8534399" cy="1981199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383956"/>
                <a:gridCol w="999524"/>
                <a:gridCol w="5074508"/>
                <a:gridCol w="1076411"/>
              </a:tblGrid>
              <a:tr h="264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NAME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050" marR="2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AMOUNT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050" marR="2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DESCRIPTION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5050" marR="2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CAPACITY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050" marR="25050" marT="0" marB="0" anchor="ctr"/>
                </a:tc>
              </a:tr>
              <a:tr h="801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Oxon Run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050" marR="2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$3.5M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050" marR="250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Community Solar proposed</a:t>
                      </a:r>
                      <a:r>
                        <a:rPr lang="en-US" sz="1400" baseline="0" dirty="0" smtClean="0">
                          <a:effectLst/>
                        </a:rPr>
                        <a:t> at Oxon Run, a brownfield.  </a:t>
                      </a:r>
                      <a:br>
                        <a:rPr lang="en-US" sz="1400" baseline="0" dirty="0" smtClean="0">
                          <a:effectLst/>
                        </a:rPr>
                      </a:br>
                      <a:r>
                        <a:rPr lang="en-US" sz="1400" baseline="0" dirty="0" smtClean="0">
                          <a:effectLst/>
                        </a:rPr>
                        <a:t>Bill credits will be provided to approximately 350 households in the neighborhood.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050" marR="2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1 - 1.4 MW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050" marR="25050" marT="0" marB="0" anchor="ctr"/>
                </a:tc>
              </a:tr>
              <a:tr h="9156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Solar +</a:t>
                      </a:r>
                      <a:r>
                        <a:rPr lang="en-US" sz="1400" baseline="0" dirty="0" smtClean="0">
                          <a:effectLst/>
                        </a:rPr>
                        <a:t> Battery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Assessment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050" marR="2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$150k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050" marR="250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Assess </a:t>
                      </a:r>
                      <a:r>
                        <a:rPr lang="en-US" sz="1400" baseline="0" dirty="0" smtClean="0">
                          <a:effectLst/>
                        </a:rPr>
                        <a:t>DGS facilities for opportunities to deploy solar plus battery storage for resiliency and demand response scenarios.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5050" marR="25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N/A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050" marR="25050" marT="0" marB="0" anchor="ctr"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0" y="6248400"/>
            <a:ext cx="9144000" cy="616382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6600" y="642952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@DOEE_DC</a:t>
            </a:r>
            <a:endParaRPr lang="en-US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0"/>
          <a:stretch/>
        </p:blipFill>
        <p:spPr>
          <a:xfrm>
            <a:off x="8458200" y="6373711"/>
            <a:ext cx="463296" cy="365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41" y="96433"/>
            <a:ext cx="1361603" cy="1026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200"/>
            <a:ext cx="974388" cy="106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066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smtClean="0">
                <a:cs typeface="Calibri" panose="020F0502020204030204" pitchFamily="34" charset="0"/>
              </a:rPr>
              <a:t>WHAT’S NEXT FOR SOLAR FOR ALL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248400"/>
            <a:ext cx="9156700" cy="616382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6600" y="642952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  <a:latin typeface="Century Gothic"/>
              </a:rPr>
              <a:t>@DOEE_DC</a:t>
            </a:r>
            <a:endParaRPr lang="en-US" sz="16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0"/>
          <a:stretch/>
        </p:blipFill>
        <p:spPr>
          <a:xfrm>
            <a:off x="8458200" y="6373711"/>
            <a:ext cx="463296" cy="365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9" r="2407" b="7965"/>
          <a:stretch/>
        </p:blipFill>
        <p:spPr>
          <a:xfrm>
            <a:off x="0" y="1027134"/>
            <a:ext cx="9144000" cy="52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PRESENTATIONS\Solar P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32803"/>
            <a:ext cx="12496800" cy="833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7774"/>
            <a:ext cx="7315200" cy="239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52400" y="32359"/>
            <a:ext cx="8686800" cy="1447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/>
              <a:t>BACKGROUND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0" y="6241618"/>
            <a:ext cx="9156700" cy="616382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642952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prstClr val="white"/>
                </a:solidFill>
                <a:latin typeface="Century Gothic"/>
              </a:rPr>
              <a:t>@DOEE_DC</a:t>
            </a:r>
            <a:endParaRPr lang="en-US" sz="1600" b="1" dirty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0"/>
          <a:stretch/>
        </p:blipFill>
        <p:spPr>
          <a:xfrm>
            <a:off x="8458200" y="6373711"/>
            <a:ext cx="463296" cy="365760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72547065"/>
              </p:ext>
            </p:extLst>
          </p:nvPr>
        </p:nvGraphicFramePr>
        <p:xfrm>
          <a:off x="228600" y="1193800"/>
          <a:ext cx="89281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09618" y="3886200"/>
            <a:ext cx="900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Creation of </a:t>
            </a:r>
          </a:p>
          <a:p>
            <a:r>
              <a:rPr lang="en-US" sz="1200" b="1" dirty="0" smtClean="0"/>
              <a:t>DC PACE</a:t>
            </a:r>
            <a:endParaRPr lang="en-US" sz="1200" b="1" dirty="0" smtClean="0">
              <a:solidFill>
                <a:schemeClr val="tx1"/>
              </a:solidFill>
            </a:endParaRPr>
          </a:p>
          <a:p>
            <a:endParaRPr lang="en-US" sz="1200" b="1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895600" y="3821668"/>
            <a:ext cx="0" cy="63466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28600" y="3796605"/>
            <a:ext cx="0" cy="199459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3723144"/>
            <a:ext cx="990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Creation of </a:t>
            </a:r>
            <a:r>
              <a:rPr lang="en-US" sz="1200" b="1" dirty="0" smtClean="0">
                <a:solidFill>
                  <a:schemeClr val="tx1"/>
                </a:solidFill>
              </a:rPr>
              <a:t>Green Building Fund.</a:t>
            </a:r>
          </a:p>
          <a:p>
            <a:r>
              <a:rPr lang="en-US" sz="1200" b="1" dirty="0" smtClean="0"/>
              <a:t>Set minimum green building standards for public &amp; private buildings</a:t>
            </a:r>
            <a:endParaRPr lang="en-US" sz="1200" b="1" dirty="0" smtClean="0">
              <a:solidFill>
                <a:schemeClr val="tx1"/>
              </a:solidFill>
            </a:endParaRPr>
          </a:p>
          <a:p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38100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Launched benchmarking and disclosure program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endParaRPr lang="en-US" sz="1200" b="1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447800" y="3796606"/>
            <a:ext cx="0" cy="92059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10200" y="3803808"/>
            <a:ext cx="1116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Enabled </a:t>
            </a:r>
            <a:r>
              <a:rPr lang="en-US" sz="1200" b="1" dirty="0"/>
              <a:t>community solar</a:t>
            </a:r>
          </a:p>
          <a:p>
            <a:endParaRPr lang="en-US" sz="1200" b="1" dirty="0">
              <a:solidFill>
                <a:schemeClr val="accent6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410200" y="3810000"/>
            <a:ext cx="0" cy="70639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962400" y="3821669"/>
            <a:ext cx="0" cy="813136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553200" y="3851346"/>
            <a:ext cx="0" cy="1254054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29400" y="3786527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Adopted 2012 International Green Construction Code Creation </a:t>
            </a:r>
            <a:r>
              <a:rPr lang="en-US" sz="1200" b="1" dirty="0" smtClean="0"/>
              <a:t>of Solar for All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3881735"/>
            <a:ext cx="1289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Localized RPS  included Solar Thermal as Tier1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25116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2006</a:t>
            </a:r>
            <a:endParaRPr lang="en-US" sz="14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1600" y="2503045"/>
            <a:ext cx="1545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2008</a:t>
            </a:r>
            <a:endParaRPr lang="en-US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21327" y="2502996"/>
            <a:ext cx="163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2013</a:t>
            </a:r>
            <a:endParaRPr lang="en-US" sz="1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0" y="2511623"/>
            <a:ext cx="156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2014</a:t>
            </a:r>
            <a:endParaRPr lang="en-US" sz="14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34251" y="2514600"/>
            <a:ext cx="1657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2016</a:t>
            </a:r>
            <a:endParaRPr lang="en-US" sz="14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56217" y="2503046"/>
            <a:ext cx="1545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2010</a:t>
            </a:r>
            <a:endParaRPr lang="en-US" sz="1400" b="1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43582" y="2503047"/>
            <a:ext cx="1709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2011</a:t>
            </a:r>
            <a:endParaRPr lang="en-US" sz="14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01000" y="3900368"/>
            <a:ext cx="95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Creation of Solar For All</a:t>
            </a:r>
            <a:endParaRPr lang="en-US" sz="1200" b="1" dirty="0"/>
          </a:p>
          <a:p>
            <a:endParaRPr lang="en-US" sz="1200" b="1" dirty="0">
              <a:solidFill>
                <a:schemeClr val="accent6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924800" y="3876409"/>
            <a:ext cx="0" cy="67029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2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83396"/>
            <a:ext cx="9144000" cy="534120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95401" y="5791200"/>
            <a:ext cx="6400799" cy="2214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  <a:t>DC PSC Report Pursuant to the Renewable Portfolio Expansion Amendment Act of 2016. 3/1/2017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324600"/>
            <a:ext cx="9144000" cy="616382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6463514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prstClr val="white"/>
                </a:solidFill>
                <a:latin typeface="Century Gothic"/>
              </a:rPr>
              <a:t>@DOEE_DC</a:t>
            </a:r>
            <a:endParaRPr lang="en-US" sz="1600" b="1" dirty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0"/>
          <a:stretch/>
        </p:blipFill>
        <p:spPr>
          <a:xfrm>
            <a:off x="228600" y="6386704"/>
            <a:ext cx="463296" cy="365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RENEWABLE PORTFOLIO STANDARD &amp; LOCAL SOLAR GENERATION</a:t>
            </a:r>
            <a:endParaRPr lang="en-US" sz="2400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07" y="1524000"/>
            <a:ext cx="6477691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1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83396"/>
            <a:ext cx="9144000" cy="534120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24600"/>
            <a:ext cx="9144000" cy="616382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6463514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prstClr val="white"/>
                </a:solidFill>
                <a:latin typeface="Century Gothic"/>
              </a:rPr>
              <a:t>@DOEE_DC</a:t>
            </a:r>
            <a:endParaRPr lang="en-US" sz="1600" b="1" dirty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0"/>
          <a:stretch/>
        </p:blipFill>
        <p:spPr>
          <a:xfrm>
            <a:off x="228600" y="6386704"/>
            <a:ext cx="463296" cy="365760"/>
          </a:xfrm>
          <a:prstGeom prst="rect">
            <a:avLst/>
          </a:prstGeom>
        </p:spPr>
      </p:pic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896267592"/>
              </p:ext>
            </p:extLst>
          </p:nvPr>
        </p:nvGraphicFramePr>
        <p:xfrm>
          <a:off x="589245" y="1500183"/>
          <a:ext cx="8077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8600" y="8340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THE DISTRICT HAS THE HIGHEST FINANCIAL INCENTIVES FOR INSTALLING SOLAR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48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71600"/>
            <a:ext cx="4140040" cy="4953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410" y="2057400"/>
            <a:ext cx="3886201" cy="3771900"/>
          </a:xfrm>
        </p:spPr>
        <p:txBody>
          <a:bodyPr>
            <a:noAutofit/>
          </a:bodyPr>
          <a:lstStyle/>
          <a:p>
            <a:pPr indent="-1762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  <a:t>Serve 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  <a:t>100,000 low-income households &amp; cut their electric bills by an amount equivalent to at least 50% of the District’s average residential electric 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  <a:t>bills.</a:t>
            </a:r>
          </a:p>
          <a:p>
            <a:pPr indent="-1762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  <a:ea typeface="Kozuka Gothic Pro B" pitchFamily="34" charset="-128"/>
            </a:endParaRPr>
          </a:p>
          <a:p>
            <a:pPr indent="-1762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  <a:t>Task Force of stakeholders informed the development of the Solar for All Implementation Plan.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324600"/>
            <a:ext cx="4191000" cy="616382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6463514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prstClr val="white"/>
                </a:solidFill>
                <a:latin typeface="Century Gothic"/>
              </a:rPr>
              <a:t>@DOEE_DC</a:t>
            </a:r>
            <a:endParaRPr lang="en-US" sz="1600" b="1" dirty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0"/>
          <a:stretch/>
        </p:blipFill>
        <p:spPr>
          <a:xfrm>
            <a:off x="228600" y="6386704"/>
            <a:ext cx="463296" cy="365760"/>
          </a:xfrm>
          <a:prstGeom prst="rect">
            <a:avLst/>
          </a:prstGeom>
        </p:spPr>
      </p:pic>
      <p:pic>
        <p:nvPicPr>
          <p:cNvPr id="8" name="Picture 2" descr="C:\Users\nina.liggett\Downloads\20507707_1432177700181877_2211898495011003267_o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22" t="12433" r="29576" b="39000"/>
          <a:stretch/>
        </p:blipFill>
        <p:spPr bwMode="auto">
          <a:xfrm>
            <a:off x="4140040" y="-40651"/>
            <a:ext cx="5156360" cy="689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372975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5" r="10481" b="11808"/>
          <a:stretch/>
        </p:blipFill>
        <p:spPr>
          <a:xfrm>
            <a:off x="0" y="1447801"/>
            <a:ext cx="9144000" cy="5410200"/>
          </a:xfrm>
          <a:prstGeom prst="rect">
            <a:avLst/>
          </a:prstGeom>
        </p:spPr>
      </p:pic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524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smtClean="0"/>
              <a:t>BARRIERS TO SOLAR IN DC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0" y="6248400"/>
            <a:ext cx="9156700" cy="616382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642952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prstClr val="white"/>
                </a:solidFill>
                <a:latin typeface="Century Gothic"/>
              </a:rPr>
              <a:t>@DOEE_DC</a:t>
            </a:r>
            <a:endParaRPr lang="en-US" sz="1600" b="1" dirty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0"/>
          <a:stretch/>
        </p:blipFill>
        <p:spPr>
          <a:xfrm>
            <a:off x="8458200" y="6373711"/>
            <a:ext cx="463296" cy="36576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40373834"/>
              </p:ext>
            </p:extLst>
          </p:nvPr>
        </p:nvGraphicFramePr>
        <p:xfrm>
          <a:off x="0" y="2514600"/>
          <a:ext cx="9144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2700" y="3505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Lack of </a:t>
            </a:r>
            <a:br>
              <a:rPr lang="en-US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</a:br>
            <a:r>
              <a:rPr lang="en-US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Real Estate</a:t>
            </a:r>
            <a:endParaRPr lang="en-US" b="1" dirty="0">
              <a:solidFill>
                <a:srgbClr val="262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505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Lack of </a:t>
            </a:r>
            <a:br>
              <a:rPr lang="en-US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</a:br>
            <a:r>
              <a:rPr lang="en-US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Willing Host</a:t>
            </a:r>
            <a:endParaRPr lang="en-US" b="1" dirty="0">
              <a:solidFill>
                <a:prstClr val="white"/>
              </a:solidFill>
              <a:latin typeface="Century Gothic" panose="020B0502020202020204" pitchFamily="34" charset="0"/>
              <a:ea typeface="Kozuka Gothic Pro B" pitchFamily="34" charset="-128"/>
            </a:endParaRPr>
          </a:p>
          <a:p>
            <a:pPr algn="ctr"/>
            <a:endParaRPr lang="en-US" b="1" dirty="0">
              <a:solidFill>
                <a:srgbClr val="262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6300" y="3274368"/>
            <a:ext cx="2095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Customer Acquisition </a:t>
            </a:r>
            <a:br>
              <a:rPr lang="en-US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</a:br>
            <a:r>
              <a:rPr lang="en-US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and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Management</a:t>
            </a:r>
          </a:p>
          <a:p>
            <a:pPr algn="ctr"/>
            <a:endParaRPr lang="en-US" b="1" dirty="0">
              <a:solidFill>
                <a:prstClr val="white"/>
              </a:solidFill>
              <a:latin typeface="Century Gothic" panose="020B0502020202020204" pitchFamily="34" charset="0"/>
              <a:ea typeface="Kozuka Gothic Pro B" pitchFamily="34" charset="-128"/>
            </a:endParaRPr>
          </a:p>
          <a:p>
            <a:pPr algn="ctr"/>
            <a:endParaRPr lang="en-US" b="1" dirty="0">
              <a:solidFill>
                <a:srgbClr val="262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2848" y="3200400"/>
            <a:ext cx="2004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Customer Education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and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Workforce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Development</a:t>
            </a:r>
            <a:endParaRPr lang="en-US" b="1" dirty="0">
              <a:solidFill>
                <a:prstClr val="white"/>
              </a:solidFill>
              <a:latin typeface="Century Gothic" panose="020B0502020202020204" pitchFamily="34" charset="0"/>
              <a:ea typeface="Kozuka Gothic Pro B" pitchFamily="34" charset="-128"/>
            </a:endParaRPr>
          </a:p>
          <a:p>
            <a:pPr algn="ctr"/>
            <a:endParaRPr lang="en-US" b="1" dirty="0">
              <a:solidFill>
                <a:srgbClr val="26262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5" r="10481" b="11808"/>
          <a:stretch/>
        </p:blipFill>
        <p:spPr>
          <a:xfrm>
            <a:off x="0" y="1447801"/>
            <a:ext cx="9144000" cy="5410200"/>
          </a:xfrm>
          <a:prstGeom prst="rect">
            <a:avLst/>
          </a:prstGeom>
        </p:spPr>
      </p:pic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524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smtClean="0"/>
              <a:t>ACTIVITIES FUNDED IN FY 2017</a:t>
            </a:r>
            <a:endParaRPr lang="en-US" sz="32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99781444"/>
              </p:ext>
            </p:extLst>
          </p:nvPr>
        </p:nvGraphicFramePr>
        <p:xfrm>
          <a:off x="0" y="1828800"/>
          <a:ext cx="9144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2700" y="2895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Grants for </a:t>
            </a:r>
            <a:br>
              <a:rPr 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</a:br>
            <a:r>
              <a:rPr 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solar developers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281047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Projects by 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sister agencies and institutions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500" y="2685871"/>
            <a:ext cx="2095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Lead by example: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community solar,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resiliency, and innovation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199" y="2895600"/>
            <a:ext cx="20049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Job training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Solar Works DC</a:t>
            </a:r>
            <a:endParaRPr lang="en-US" sz="1600" b="1" dirty="0">
              <a:solidFill>
                <a:prstClr val="white"/>
              </a:solidFill>
              <a:latin typeface="Century Gothic" panose="020B0502020202020204" pitchFamily="34" charset="0"/>
              <a:ea typeface="Kozuka Gothic Pro B" pitchFamily="34" charset="-128"/>
            </a:endParaRPr>
          </a:p>
          <a:p>
            <a:pPr algn="ctr"/>
            <a:endParaRPr lang="en-US" sz="1600" b="1" dirty="0">
              <a:solidFill>
                <a:srgbClr val="262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800600"/>
            <a:ext cx="9144000" cy="1066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                    $23+ million awarded in FY 2017</a:t>
            </a:r>
            <a:endParaRPr lang="en-US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248400"/>
            <a:ext cx="9156700" cy="616382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642952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prstClr val="white"/>
                </a:solidFill>
                <a:latin typeface="Century Gothic"/>
              </a:rPr>
              <a:t>@DOEE_DC</a:t>
            </a:r>
            <a:endParaRPr lang="en-US" sz="1600" b="1" dirty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0"/>
          <a:stretch/>
        </p:blipFill>
        <p:spPr>
          <a:xfrm>
            <a:off x="8458200" y="6373711"/>
            <a:ext cx="46329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233" cy="6317818"/>
          </a:xfrm>
          <a:prstGeom prst="rect">
            <a:avLst/>
          </a:prstGeom>
          <a:effectLst/>
        </p:spPr>
      </p:pic>
      <p:sp>
        <p:nvSpPr>
          <p:cNvPr id="4" name="Rectangle 3"/>
          <p:cNvSpPr/>
          <p:nvPr/>
        </p:nvSpPr>
        <p:spPr>
          <a:xfrm>
            <a:off x="4952999" y="0"/>
            <a:ext cx="4193233" cy="315890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143001"/>
            <a:ext cx="4038600" cy="22098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  <a:t>First CREF in the District.</a:t>
            </a:r>
          </a:p>
          <a:p>
            <a:endParaRPr lang="en-US" sz="1800" b="1" dirty="0" smtClean="0">
              <a:solidFill>
                <a:schemeClr val="bg1"/>
              </a:solidFill>
              <a:latin typeface="Century Gothic" panose="020B0502020202020204" pitchFamily="34" charset="0"/>
              <a:ea typeface="Kozuka Gothic Pro B" pitchFamily="34" charset="-128"/>
            </a:endParaRPr>
          </a:p>
          <a:p>
            <a:r>
              <a:rPr lang="en-US" sz="1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  <a:t>New Partners Community Solar Corp. installed 187 kW, serving approximately 100 income-qualified households.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599" y="76200"/>
            <a:ext cx="3849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Community Solar Pilot Project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17818"/>
            <a:ext cx="9144000" cy="616382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95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prstClr val="white"/>
                </a:solidFill>
                <a:latin typeface="Century Gothic"/>
              </a:rPr>
              <a:t>@DOEE_DC</a:t>
            </a:r>
            <a:endParaRPr lang="en-US" sz="1600" b="1" dirty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0"/>
          <a:stretch/>
        </p:blipFill>
        <p:spPr>
          <a:xfrm>
            <a:off x="8458200" y="6416040"/>
            <a:ext cx="46329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r="1633"/>
          <a:stretch/>
        </p:blipFill>
        <p:spPr>
          <a:xfrm>
            <a:off x="-2" y="0"/>
            <a:ext cx="9153818" cy="6324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" y="0"/>
            <a:ext cx="4193233" cy="3733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4" y="675620"/>
            <a:ext cx="4044696" cy="2581930"/>
          </a:xfrm>
        </p:spPr>
        <p:txBody>
          <a:bodyPr>
            <a:noAutofit/>
          </a:bodyPr>
          <a:lstStyle/>
          <a:p>
            <a:pPr marL="506413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  <a:t>$5M for small businesses, nonprofits, and low-income </a:t>
            </a:r>
            <a:b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</a:b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  <a:t>single-family homes</a:t>
            </a:r>
          </a:p>
          <a:p>
            <a:pPr marL="506413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  <a:t>$8M for multifamily, commercial, and institutional buildings and non-residential surface spaces </a:t>
            </a:r>
          </a:p>
          <a:p>
            <a:pPr marL="506413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  <a:t>Generate solutions to solar barriers</a:t>
            </a:r>
          </a:p>
          <a:p>
            <a:pPr marL="506413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Kozuka Gothic Pro B" pitchFamily="34" charset="-128"/>
              </a:rPr>
              <a:t>Community solar and co-op projects</a:t>
            </a:r>
          </a:p>
          <a:p>
            <a:pPr>
              <a:spcAft>
                <a:spcPts val="600"/>
              </a:spcAft>
            </a:pPr>
            <a:endParaRPr lang="en-US" sz="1800" b="1" dirty="0">
              <a:solidFill>
                <a:schemeClr val="bg1"/>
              </a:solidFill>
              <a:latin typeface="Century Gothic" panose="020B0502020202020204" pitchFamily="34" charset="0"/>
              <a:ea typeface="Kozuka Gothic Pro B" pitchFamily="34" charset="-128"/>
            </a:endParaRPr>
          </a:p>
          <a:p>
            <a:endParaRPr lang="en-US" sz="1800" b="1" dirty="0">
              <a:solidFill>
                <a:schemeClr val="bg1"/>
              </a:solidFill>
              <a:latin typeface="Century Gothic" panose="020B0502020202020204" pitchFamily="34" charset="0"/>
              <a:ea typeface="Kozuka Gothic Pro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414" y="144026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ozuka Gothic Pro B" pitchFamily="34" charset="-128"/>
              </a:rPr>
              <a:t>INNOVATION GRANTS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17818"/>
            <a:ext cx="9144000" cy="616382"/>
          </a:xfrm>
          <a:prstGeom prst="rect">
            <a:avLst/>
          </a:prstGeom>
          <a:solidFill>
            <a:srgbClr val="248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95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prstClr val="white"/>
                </a:solidFill>
                <a:latin typeface="Century Gothic"/>
              </a:rPr>
              <a:t>@DOEE_DC</a:t>
            </a:r>
            <a:endParaRPr lang="en-US" sz="1600" b="1" dirty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0"/>
          <a:stretch/>
        </p:blipFill>
        <p:spPr>
          <a:xfrm>
            <a:off x="8458200" y="6416040"/>
            <a:ext cx="46329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OEE Template 1">
      <a:dk1>
        <a:srgbClr val="262626"/>
      </a:dk1>
      <a:lt1>
        <a:sysClr val="window" lastClr="FFFFFF"/>
      </a:lt1>
      <a:dk2>
        <a:srgbClr val="3F3F3F"/>
      </a:dk2>
      <a:lt2>
        <a:srgbClr val="EEECE1"/>
      </a:lt2>
      <a:accent1>
        <a:srgbClr val="248C43"/>
      </a:accent1>
      <a:accent2>
        <a:srgbClr val="225B8B"/>
      </a:accent2>
      <a:accent3>
        <a:srgbClr val="BFEF25"/>
      </a:accent3>
      <a:accent4>
        <a:srgbClr val="1689CA"/>
      </a:accent4>
      <a:accent5>
        <a:srgbClr val="4BACC6"/>
      </a:accent5>
      <a:accent6>
        <a:srgbClr val="574370"/>
      </a:accent6>
      <a:hlink>
        <a:srgbClr val="7F7F7F"/>
      </a:hlink>
      <a:folHlink>
        <a:srgbClr val="B2A2C7"/>
      </a:folHlink>
    </a:clrScheme>
    <a:fontScheme name="Custom 2">
      <a:majorFont>
        <a:latin typeface="Century Gothic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DOEE Template 1">
      <a:dk1>
        <a:srgbClr val="262626"/>
      </a:dk1>
      <a:lt1>
        <a:sysClr val="window" lastClr="FFFFFF"/>
      </a:lt1>
      <a:dk2>
        <a:srgbClr val="3F3F3F"/>
      </a:dk2>
      <a:lt2>
        <a:srgbClr val="EEECE1"/>
      </a:lt2>
      <a:accent1>
        <a:srgbClr val="248C43"/>
      </a:accent1>
      <a:accent2>
        <a:srgbClr val="225B8B"/>
      </a:accent2>
      <a:accent3>
        <a:srgbClr val="BFEF25"/>
      </a:accent3>
      <a:accent4>
        <a:srgbClr val="1689CA"/>
      </a:accent4>
      <a:accent5>
        <a:srgbClr val="4BACC6"/>
      </a:accent5>
      <a:accent6>
        <a:srgbClr val="574370"/>
      </a:accent6>
      <a:hlink>
        <a:srgbClr val="7F7F7F"/>
      </a:hlink>
      <a:folHlink>
        <a:srgbClr val="B2A2C7"/>
      </a:folHlink>
    </a:clrScheme>
    <a:fontScheme name="Custom 2">
      <a:majorFont>
        <a:latin typeface="Century Gothic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DOEE Template 1">
      <a:dk1>
        <a:srgbClr val="262626"/>
      </a:dk1>
      <a:lt1>
        <a:sysClr val="window" lastClr="FFFFFF"/>
      </a:lt1>
      <a:dk2>
        <a:srgbClr val="3F3F3F"/>
      </a:dk2>
      <a:lt2>
        <a:srgbClr val="EEECE1"/>
      </a:lt2>
      <a:accent1>
        <a:srgbClr val="248C43"/>
      </a:accent1>
      <a:accent2>
        <a:srgbClr val="225B8B"/>
      </a:accent2>
      <a:accent3>
        <a:srgbClr val="BFEF25"/>
      </a:accent3>
      <a:accent4>
        <a:srgbClr val="1689CA"/>
      </a:accent4>
      <a:accent5>
        <a:srgbClr val="4BACC6"/>
      </a:accent5>
      <a:accent6>
        <a:srgbClr val="574370"/>
      </a:accent6>
      <a:hlink>
        <a:srgbClr val="7F7F7F"/>
      </a:hlink>
      <a:folHlink>
        <a:srgbClr val="B2A2C7"/>
      </a:folHlink>
    </a:clrScheme>
    <a:fontScheme name="Custom 2">
      <a:majorFont>
        <a:latin typeface="Century Gothic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DOEE Template 1">
      <a:dk1>
        <a:srgbClr val="262626"/>
      </a:dk1>
      <a:lt1>
        <a:sysClr val="window" lastClr="FFFFFF"/>
      </a:lt1>
      <a:dk2>
        <a:srgbClr val="3F3F3F"/>
      </a:dk2>
      <a:lt2>
        <a:srgbClr val="EEECE1"/>
      </a:lt2>
      <a:accent1>
        <a:srgbClr val="248C43"/>
      </a:accent1>
      <a:accent2>
        <a:srgbClr val="225B8B"/>
      </a:accent2>
      <a:accent3>
        <a:srgbClr val="BFEF25"/>
      </a:accent3>
      <a:accent4>
        <a:srgbClr val="1689CA"/>
      </a:accent4>
      <a:accent5>
        <a:srgbClr val="4BACC6"/>
      </a:accent5>
      <a:accent6>
        <a:srgbClr val="574370"/>
      </a:accent6>
      <a:hlink>
        <a:srgbClr val="7F7F7F"/>
      </a:hlink>
      <a:folHlink>
        <a:srgbClr val="B2A2C7"/>
      </a:folHlink>
    </a:clrScheme>
    <a:fontScheme name="Custom 2">
      <a:majorFont>
        <a:latin typeface="Century Gothic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DOEE Template 1">
      <a:dk1>
        <a:srgbClr val="262626"/>
      </a:dk1>
      <a:lt1>
        <a:sysClr val="window" lastClr="FFFFFF"/>
      </a:lt1>
      <a:dk2>
        <a:srgbClr val="3F3F3F"/>
      </a:dk2>
      <a:lt2>
        <a:srgbClr val="EEECE1"/>
      </a:lt2>
      <a:accent1>
        <a:srgbClr val="248C43"/>
      </a:accent1>
      <a:accent2>
        <a:srgbClr val="225B8B"/>
      </a:accent2>
      <a:accent3>
        <a:srgbClr val="BFEF25"/>
      </a:accent3>
      <a:accent4>
        <a:srgbClr val="1689CA"/>
      </a:accent4>
      <a:accent5>
        <a:srgbClr val="4BACC6"/>
      </a:accent5>
      <a:accent6>
        <a:srgbClr val="574370"/>
      </a:accent6>
      <a:hlink>
        <a:srgbClr val="7F7F7F"/>
      </a:hlink>
      <a:folHlink>
        <a:srgbClr val="B2A2C7"/>
      </a:folHlink>
    </a:clrScheme>
    <a:fontScheme name="Custom 2">
      <a:majorFont>
        <a:latin typeface="Century Gothic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DOEE Template 1">
      <a:dk1>
        <a:srgbClr val="262626"/>
      </a:dk1>
      <a:lt1>
        <a:sysClr val="window" lastClr="FFFFFF"/>
      </a:lt1>
      <a:dk2>
        <a:srgbClr val="3F3F3F"/>
      </a:dk2>
      <a:lt2>
        <a:srgbClr val="EEECE1"/>
      </a:lt2>
      <a:accent1>
        <a:srgbClr val="248C43"/>
      </a:accent1>
      <a:accent2>
        <a:srgbClr val="225B8B"/>
      </a:accent2>
      <a:accent3>
        <a:srgbClr val="BFEF25"/>
      </a:accent3>
      <a:accent4>
        <a:srgbClr val="1689CA"/>
      </a:accent4>
      <a:accent5>
        <a:srgbClr val="4BACC6"/>
      </a:accent5>
      <a:accent6>
        <a:srgbClr val="574370"/>
      </a:accent6>
      <a:hlink>
        <a:srgbClr val="7F7F7F"/>
      </a:hlink>
      <a:folHlink>
        <a:srgbClr val="B2A2C7"/>
      </a:folHlink>
    </a:clrScheme>
    <a:fontScheme name="Custom 2">
      <a:majorFont>
        <a:latin typeface="Century Gothic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DOEE Template 1">
      <a:dk1>
        <a:srgbClr val="262626"/>
      </a:dk1>
      <a:lt1>
        <a:sysClr val="window" lastClr="FFFFFF"/>
      </a:lt1>
      <a:dk2>
        <a:srgbClr val="3F3F3F"/>
      </a:dk2>
      <a:lt2>
        <a:srgbClr val="EEECE1"/>
      </a:lt2>
      <a:accent1>
        <a:srgbClr val="248C43"/>
      </a:accent1>
      <a:accent2>
        <a:srgbClr val="225B8B"/>
      </a:accent2>
      <a:accent3>
        <a:srgbClr val="BFEF25"/>
      </a:accent3>
      <a:accent4>
        <a:srgbClr val="1689CA"/>
      </a:accent4>
      <a:accent5>
        <a:srgbClr val="4BACC6"/>
      </a:accent5>
      <a:accent6>
        <a:srgbClr val="574370"/>
      </a:accent6>
      <a:hlink>
        <a:srgbClr val="7F7F7F"/>
      </a:hlink>
      <a:folHlink>
        <a:srgbClr val="B2A2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DOEE Template 1">
      <a:dk1>
        <a:srgbClr val="262626"/>
      </a:dk1>
      <a:lt1>
        <a:sysClr val="window" lastClr="FFFFFF"/>
      </a:lt1>
      <a:dk2>
        <a:srgbClr val="3F3F3F"/>
      </a:dk2>
      <a:lt2>
        <a:srgbClr val="EEECE1"/>
      </a:lt2>
      <a:accent1>
        <a:srgbClr val="248C43"/>
      </a:accent1>
      <a:accent2>
        <a:srgbClr val="225B8B"/>
      </a:accent2>
      <a:accent3>
        <a:srgbClr val="BFEF25"/>
      </a:accent3>
      <a:accent4>
        <a:srgbClr val="1689CA"/>
      </a:accent4>
      <a:accent5>
        <a:srgbClr val="4BACC6"/>
      </a:accent5>
      <a:accent6>
        <a:srgbClr val="574370"/>
      </a:accent6>
      <a:hlink>
        <a:srgbClr val="7F7F7F"/>
      </a:hlink>
      <a:folHlink>
        <a:srgbClr val="B2A2C7"/>
      </a:folHlink>
    </a:clrScheme>
    <a:fontScheme name="Custom 2">
      <a:majorFont>
        <a:latin typeface="Century Gothic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DOEE Template 1">
      <a:dk1>
        <a:srgbClr val="262626"/>
      </a:dk1>
      <a:lt1>
        <a:sysClr val="window" lastClr="FFFFFF"/>
      </a:lt1>
      <a:dk2>
        <a:srgbClr val="3F3F3F"/>
      </a:dk2>
      <a:lt2>
        <a:srgbClr val="EEECE1"/>
      </a:lt2>
      <a:accent1>
        <a:srgbClr val="248C43"/>
      </a:accent1>
      <a:accent2>
        <a:srgbClr val="225B8B"/>
      </a:accent2>
      <a:accent3>
        <a:srgbClr val="BFEF25"/>
      </a:accent3>
      <a:accent4>
        <a:srgbClr val="1689CA"/>
      </a:accent4>
      <a:accent5>
        <a:srgbClr val="4BACC6"/>
      </a:accent5>
      <a:accent6>
        <a:srgbClr val="574370"/>
      </a:accent6>
      <a:hlink>
        <a:srgbClr val="7F7F7F"/>
      </a:hlink>
      <a:folHlink>
        <a:srgbClr val="B2A2C7"/>
      </a:folHlink>
    </a:clrScheme>
    <a:fontScheme name="Custom 2">
      <a:majorFont>
        <a:latin typeface="Century Gothic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3587</TotalTime>
  <Words>610</Words>
  <Application>Microsoft Office PowerPoint</Application>
  <PresentationFormat>On-screen Show (4:3)</PresentationFormat>
  <Paragraphs>163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Kozuka Gothic Pro B</vt:lpstr>
      <vt:lpstr>Calibri</vt:lpstr>
      <vt:lpstr>Myriad Pro</vt:lpstr>
      <vt:lpstr>Century Gothic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BACKGROUND</vt:lpstr>
      <vt:lpstr>PowerPoint Presentation</vt:lpstr>
      <vt:lpstr>PowerPoint Presentation</vt:lpstr>
      <vt:lpstr>PowerPoint Presentation</vt:lpstr>
      <vt:lpstr>BARRIERS TO SOLAR IN DC</vt:lpstr>
      <vt:lpstr>ACTIVITIES FUNDED IN FY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Agencies and institutions</vt:lpstr>
      <vt:lpstr>LEAD BY EXAMPLE: DOEE &amp; DGS</vt:lpstr>
      <vt:lpstr>WHAT’S NEXT FOR SOLAR FOR ALL</vt:lpstr>
      <vt:lpstr>PowerPoint Presentation</vt:lpstr>
    </vt:vector>
  </TitlesOfParts>
  <Company>DC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Government of the District of Columbia</dc:creator>
  <cp:lastModifiedBy>Hawkins, Nora (DOEE)</cp:lastModifiedBy>
  <cp:revision>229</cp:revision>
  <cp:lastPrinted>2018-01-16T15:16:32Z</cp:lastPrinted>
  <dcterms:created xsi:type="dcterms:W3CDTF">2016-01-11T16:48:12Z</dcterms:created>
  <dcterms:modified xsi:type="dcterms:W3CDTF">2018-04-12T21:04:13Z</dcterms:modified>
</cp:coreProperties>
</file>