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3" r:id="rId2"/>
    <p:sldId id="263" r:id="rId3"/>
    <p:sldId id="274" r:id="rId4"/>
    <p:sldId id="272" r:id="rId5"/>
    <p:sldId id="269" r:id="rId6"/>
    <p:sldId id="275" r:id="rId7"/>
    <p:sldId id="265" r:id="rId8"/>
    <p:sldId id="276"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629">
          <p15:clr>
            <a:srgbClr val="A4A3A4"/>
          </p15:clr>
        </p15:guide>
        <p15:guide id="3" orient="horz" pos="2898">
          <p15:clr>
            <a:srgbClr val="A4A3A4"/>
          </p15:clr>
        </p15:guide>
        <p15:guide id="4" orient="horz" pos="579">
          <p15:clr>
            <a:srgbClr val="A4A3A4"/>
          </p15:clr>
        </p15:guide>
        <p15:guide id="5" pos="2880">
          <p15:clr>
            <a:srgbClr val="A4A3A4"/>
          </p15:clr>
        </p15:guide>
        <p15:guide id="6" pos="1922">
          <p15:clr>
            <a:srgbClr val="A4A3A4"/>
          </p15:clr>
        </p15:guide>
        <p15:guide id="7" pos="954">
          <p15:clr>
            <a:srgbClr val="A4A3A4"/>
          </p15:clr>
        </p15:guide>
        <p15:guide id="8" pos="3837">
          <p15:clr>
            <a:srgbClr val="A4A3A4"/>
          </p15:clr>
        </p15:guide>
        <p15:guide id="9" pos="4809">
          <p15:clr>
            <a:srgbClr val="A4A3A4"/>
          </p15:clr>
        </p15:guide>
        <p15:guide id="10" pos="2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64A65-6FBE-4D7D-A3D6-448435C89B0B}" v="17" dt="2018-04-12T18:16:53.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orient="horz" pos="629"/>
        <p:guide orient="horz" pos="2898"/>
        <p:guide orient="horz" pos="579"/>
        <p:guide pos="2880"/>
        <p:guide pos="1922"/>
        <p:guide pos="954"/>
        <p:guide pos="3837"/>
        <p:guide pos="4809"/>
        <p:guide pos="292"/>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987DF-3BB0-47E4-B345-FE7C7922899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0566409-6990-498D-85B1-7E321042FDAF}">
      <dgm:prSet/>
      <dgm:spPr/>
      <dgm:t>
        <a:bodyPr/>
        <a:lstStyle/>
        <a:p>
          <a:pPr rtl="0"/>
          <a:r>
            <a:rPr lang="en-US">
              <a:latin typeface="Core Sans A 35 Light" charset="0"/>
              <a:ea typeface="Core Sans A 35 Light" charset="0"/>
              <a:cs typeface="Core Sans A 35 Light" charset="0"/>
            </a:rPr>
            <a:t>Tax equity</a:t>
          </a:r>
        </a:p>
      </dgm:t>
    </dgm:pt>
    <dgm:pt modelId="{DA5B315E-8C7E-46BF-8843-83002C7E41DA}" type="parTrans" cxnId="{A182930D-53B8-48CD-9A9C-B6C1C92FEEE2}">
      <dgm:prSet/>
      <dgm:spPr/>
      <dgm:t>
        <a:bodyPr/>
        <a:lstStyle/>
        <a:p>
          <a:endParaRPr lang="en-US"/>
        </a:p>
      </dgm:t>
    </dgm:pt>
    <dgm:pt modelId="{20DC0629-8525-4CF8-A36C-C8E01F1A6B1E}" type="sibTrans" cxnId="{A182930D-53B8-48CD-9A9C-B6C1C92FEEE2}">
      <dgm:prSet/>
      <dgm:spPr/>
      <dgm:t>
        <a:bodyPr/>
        <a:lstStyle/>
        <a:p>
          <a:endParaRPr lang="en-US"/>
        </a:p>
      </dgm:t>
    </dgm:pt>
    <dgm:pt modelId="{AF600590-EA00-4B84-9E2D-D9C545D12510}">
      <dgm:prSet/>
      <dgm:spPr/>
      <dgm:t>
        <a:bodyPr/>
        <a:lstStyle/>
        <a:p>
          <a:pPr rtl="0"/>
          <a:r>
            <a:rPr lang="en-US">
              <a:latin typeface="Avenir Book" charset="0"/>
              <a:ea typeface="Avenir Book" charset="0"/>
              <a:cs typeface="Avenir Book" charset="0"/>
            </a:rPr>
            <a:t>Debt</a:t>
          </a:r>
        </a:p>
      </dgm:t>
    </dgm:pt>
    <dgm:pt modelId="{1686D974-8804-4768-ACC9-C51C84403B23}" type="parTrans" cxnId="{3BE8A2F3-3845-4D0D-89F2-05EA30DEB7CC}">
      <dgm:prSet/>
      <dgm:spPr/>
      <dgm:t>
        <a:bodyPr/>
        <a:lstStyle/>
        <a:p>
          <a:endParaRPr lang="en-US"/>
        </a:p>
      </dgm:t>
    </dgm:pt>
    <dgm:pt modelId="{782B9562-515F-4344-861F-89337B852951}" type="sibTrans" cxnId="{3BE8A2F3-3845-4D0D-89F2-05EA30DEB7CC}">
      <dgm:prSet/>
      <dgm:spPr/>
      <dgm:t>
        <a:bodyPr/>
        <a:lstStyle/>
        <a:p>
          <a:endParaRPr lang="en-US"/>
        </a:p>
      </dgm:t>
    </dgm:pt>
    <dgm:pt modelId="{9098A054-2DC4-44ED-8502-4E2CF553BA1C}">
      <dgm:prSet/>
      <dgm:spPr/>
      <dgm:t>
        <a:bodyPr/>
        <a:lstStyle/>
        <a:p>
          <a:pPr rtl="0"/>
          <a:r>
            <a:rPr lang="en-US">
              <a:latin typeface="Avenir Book" charset="0"/>
              <a:ea typeface="Avenir Book" charset="0"/>
              <a:cs typeface="Avenir Book" charset="0"/>
            </a:rPr>
            <a:t>Grants</a:t>
          </a:r>
        </a:p>
      </dgm:t>
    </dgm:pt>
    <dgm:pt modelId="{6B6234A9-E355-4D48-9ED7-426FF7017B98}" type="parTrans" cxnId="{2597A8A7-F5AE-4845-9AF6-9D64B82803D5}">
      <dgm:prSet/>
      <dgm:spPr/>
      <dgm:t>
        <a:bodyPr/>
        <a:lstStyle/>
        <a:p>
          <a:endParaRPr lang="en-US"/>
        </a:p>
      </dgm:t>
    </dgm:pt>
    <dgm:pt modelId="{96BCF266-6F60-4EA5-9D16-E6DA3AC1C469}" type="sibTrans" cxnId="{2597A8A7-F5AE-4845-9AF6-9D64B82803D5}">
      <dgm:prSet/>
      <dgm:spPr/>
      <dgm:t>
        <a:bodyPr/>
        <a:lstStyle/>
        <a:p>
          <a:endParaRPr lang="en-US"/>
        </a:p>
      </dgm:t>
    </dgm:pt>
    <dgm:pt modelId="{8E22AB18-D71A-46CB-B484-F43FF20C9788}" type="pres">
      <dgm:prSet presAssocID="{D24987DF-3BB0-47E4-B345-FE7C79228999}" presName="compositeShape" presStyleCnt="0">
        <dgm:presLayoutVars>
          <dgm:chMax val="7"/>
          <dgm:dir/>
          <dgm:resizeHandles val="exact"/>
        </dgm:presLayoutVars>
      </dgm:prSet>
      <dgm:spPr/>
    </dgm:pt>
    <dgm:pt modelId="{BAF0FBF9-1756-4736-97F1-564DF2FBAB1C}" type="pres">
      <dgm:prSet presAssocID="{E0566409-6990-498D-85B1-7E321042FDAF}" presName="circ1" presStyleLbl="vennNode1" presStyleIdx="0" presStyleCnt="3"/>
      <dgm:spPr/>
    </dgm:pt>
    <dgm:pt modelId="{066322F9-B3BE-4420-BD68-E1000B62B9FD}" type="pres">
      <dgm:prSet presAssocID="{E0566409-6990-498D-85B1-7E321042FDAF}" presName="circ1Tx" presStyleLbl="revTx" presStyleIdx="0" presStyleCnt="0">
        <dgm:presLayoutVars>
          <dgm:chMax val="0"/>
          <dgm:chPref val="0"/>
          <dgm:bulletEnabled val="1"/>
        </dgm:presLayoutVars>
      </dgm:prSet>
      <dgm:spPr/>
    </dgm:pt>
    <dgm:pt modelId="{A464ACE3-3E6B-44C1-93B4-C893046BCD4F}" type="pres">
      <dgm:prSet presAssocID="{AF600590-EA00-4B84-9E2D-D9C545D12510}" presName="circ2" presStyleLbl="vennNode1" presStyleIdx="1" presStyleCnt="3"/>
      <dgm:spPr/>
    </dgm:pt>
    <dgm:pt modelId="{F67A4498-F6CE-4D13-89F3-02749B421E9B}" type="pres">
      <dgm:prSet presAssocID="{AF600590-EA00-4B84-9E2D-D9C545D12510}" presName="circ2Tx" presStyleLbl="revTx" presStyleIdx="0" presStyleCnt="0">
        <dgm:presLayoutVars>
          <dgm:chMax val="0"/>
          <dgm:chPref val="0"/>
          <dgm:bulletEnabled val="1"/>
        </dgm:presLayoutVars>
      </dgm:prSet>
      <dgm:spPr/>
    </dgm:pt>
    <dgm:pt modelId="{524C72C9-C02B-49B8-A7BD-753EAE58DF89}" type="pres">
      <dgm:prSet presAssocID="{9098A054-2DC4-44ED-8502-4E2CF553BA1C}" presName="circ3" presStyleLbl="vennNode1" presStyleIdx="2" presStyleCnt="3" custScaleX="98882" custScaleY="93566"/>
      <dgm:spPr/>
    </dgm:pt>
    <dgm:pt modelId="{E66E1A28-22B3-4C20-8EE4-D23C6D266CC9}" type="pres">
      <dgm:prSet presAssocID="{9098A054-2DC4-44ED-8502-4E2CF553BA1C}" presName="circ3Tx" presStyleLbl="revTx" presStyleIdx="0" presStyleCnt="0">
        <dgm:presLayoutVars>
          <dgm:chMax val="0"/>
          <dgm:chPref val="0"/>
          <dgm:bulletEnabled val="1"/>
        </dgm:presLayoutVars>
      </dgm:prSet>
      <dgm:spPr/>
    </dgm:pt>
  </dgm:ptLst>
  <dgm:cxnLst>
    <dgm:cxn modelId="{A182930D-53B8-48CD-9A9C-B6C1C92FEEE2}" srcId="{D24987DF-3BB0-47E4-B345-FE7C79228999}" destId="{E0566409-6990-498D-85B1-7E321042FDAF}" srcOrd="0" destOrd="0" parTransId="{DA5B315E-8C7E-46BF-8843-83002C7E41DA}" sibTransId="{20DC0629-8525-4CF8-A36C-C8E01F1A6B1E}"/>
    <dgm:cxn modelId="{4CCC1B1C-5A8D-DC4B-A8BC-B66BDB12EE21}" type="presOf" srcId="{E0566409-6990-498D-85B1-7E321042FDAF}" destId="{066322F9-B3BE-4420-BD68-E1000B62B9FD}" srcOrd="1" destOrd="0" presId="urn:microsoft.com/office/officeart/2005/8/layout/venn1"/>
    <dgm:cxn modelId="{63384C20-8B9E-4641-A9A0-1FE67640E7D2}" type="presOf" srcId="{E0566409-6990-498D-85B1-7E321042FDAF}" destId="{BAF0FBF9-1756-4736-97F1-564DF2FBAB1C}" srcOrd="0" destOrd="0" presId="urn:microsoft.com/office/officeart/2005/8/layout/venn1"/>
    <dgm:cxn modelId="{1B44058F-2DEE-7B47-9A1C-521CFD0C3276}" type="presOf" srcId="{D24987DF-3BB0-47E4-B345-FE7C79228999}" destId="{8E22AB18-D71A-46CB-B484-F43FF20C9788}" srcOrd="0" destOrd="0" presId="urn:microsoft.com/office/officeart/2005/8/layout/venn1"/>
    <dgm:cxn modelId="{2597A8A7-F5AE-4845-9AF6-9D64B82803D5}" srcId="{D24987DF-3BB0-47E4-B345-FE7C79228999}" destId="{9098A054-2DC4-44ED-8502-4E2CF553BA1C}" srcOrd="2" destOrd="0" parTransId="{6B6234A9-E355-4D48-9ED7-426FF7017B98}" sibTransId="{96BCF266-6F60-4EA5-9D16-E6DA3AC1C469}"/>
    <dgm:cxn modelId="{03722CB6-A3A8-444F-8E95-641FD35E2257}" type="presOf" srcId="{AF600590-EA00-4B84-9E2D-D9C545D12510}" destId="{A464ACE3-3E6B-44C1-93B4-C893046BCD4F}" srcOrd="0" destOrd="0" presId="urn:microsoft.com/office/officeart/2005/8/layout/venn1"/>
    <dgm:cxn modelId="{CF00DAD5-553E-0048-BF5D-252050431ED5}" type="presOf" srcId="{AF600590-EA00-4B84-9E2D-D9C545D12510}" destId="{F67A4498-F6CE-4D13-89F3-02749B421E9B}" srcOrd="1" destOrd="0" presId="urn:microsoft.com/office/officeart/2005/8/layout/venn1"/>
    <dgm:cxn modelId="{F3BB87E9-10B4-9F48-9E2E-CB494D883694}" type="presOf" srcId="{9098A054-2DC4-44ED-8502-4E2CF553BA1C}" destId="{524C72C9-C02B-49B8-A7BD-753EAE58DF89}" srcOrd="0" destOrd="0" presId="urn:microsoft.com/office/officeart/2005/8/layout/venn1"/>
    <dgm:cxn modelId="{3BE8A2F3-3845-4D0D-89F2-05EA30DEB7CC}" srcId="{D24987DF-3BB0-47E4-B345-FE7C79228999}" destId="{AF600590-EA00-4B84-9E2D-D9C545D12510}" srcOrd="1" destOrd="0" parTransId="{1686D974-8804-4768-ACC9-C51C84403B23}" sibTransId="{782B9562-515F-4344-861F-89337B852951}"/>
    <dgm:cxn modelId="{67C8A3F6-4658-AB47-B98E-4E5C394E1907}" type="presOf" srcId="{9098A054-2DC4-44ED-8502-4E2CF553BA1C}" destId="{E66E1A28-22B3-4C20-8EE4-D23C6D266CC9}" srcOrd="1" destOrd="0" presId="urn:microsoft.com/office/officeart/2005/8/layout/venn1"/>
    <dgm:cxn modelId="{113E9D8A-81F5-264A-A15F-5FBEFD6B7C38}" type="presParOf" srcId="{8E22AB18-D71A-46CB-B484-F43FF20C9788}" destId="{BAF0FBF9-1756-4736-97F1-564DF2FBAB1C}" srcOrd="0" destOrd="0" presId="urn:microsoft.com/office/officeart/2005/8/layout/venn1"/>
    <dgm:cxn modelId="{AA337390-A5AD-EA4F-8C89-F825E9257290}" type="presParOf" srcId="{8E22AB18-D71A-46CB-B484-F43FF20C9788}" destId="{066322F9-B3BE-4420-BD68-E1000B62B9FD}" srcOrd="1" destOrd="0" presId="urn:microsoft.com/office/officeart/2005/8/layout/venn1"/>
    <dgm:cxn modelId="{EE9838C9-A627-5344-8AF7-BB8D92692EA3}" type="presParOf" srcId="{8E22AB18-D71A-46CB-B484-F43FF20C9788}" destId="{A464ACE3-3E6B-44C1-93B4-C893046BCD4F}" srcOrd="2" destOrd="0" presId="urn:microsoft.com/office/officeart/2005/8/layout/venn1"/>
    <dgm:cxn modelId="{8825609B-23B6-614E-9D38-7E83AE4B3333}" type="presParOf" srcId="{8E22AB18-D71A-46CB-B484-F43FF20C9788}" destId="{F67A4498-F6CE-4D13-89F3-02749B421E9B}" srcOrd="3" destOrd="0" presId="urn:microsoft.com/office/officeart/2005/8/layout/venn1"/>
    <dgm:cxn modelId="{6454ECC8-1A19-9D40-AFC0-75E56F7E6FC5}" type="presParOf" srcId="{8E22AB18-D71A-46CB-B484-F43FF20C9788}" destId="{524C72C9-C02B-49B8-A7BD-753EAE58DF89}" srcOrd="4" destOrd="0" presId="urn:microsoft.com/office/officeart/2005/8/layout/venn1"/>
    <dgm:cxn modelId="{F942AB0A-A7EB-764B-9048-0E333706B618}" type="presParOf" srcId="{8E22AB18-D71A-46CB-B484-F43FF20C9788}" destId="{E66E1A28-22B3-4C20-8EE4-D23C6D266CC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0FBF9-1756-4736-97F1-564DF2FBAB1C}">
      <dsp:nvSpPr>
        <dsp:cNvPr id="0" name=""/>
        <dsp:cNvSpPr/>
      </dsp:nvSpPr>
      <dsp:spPr>
        <a:xfrm>
          <a:off x="1801254" y="41871"/>
          <a:ext cx="2009816" cy="20098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Core Sans A 35 Light" charset="0"/>
              <a:ea typeface="Core Sans A 35 Light" charset="0"/>
              <a:cs typeface="Core Sans A 35 Light" charset="0"/>
            </a:rPr>
            <a:t>Tax equity</a:t>
          </a:r>
        </a:p>
      </dsp:txBody>
      <dsp:txXfrm>
        <a:off x="2069229" y="393589"/>
        <a:ext cx="1473865" cy="904417"/>
      </dsp:txXfrm>
    </dsp:sp>
    <dsp:sp modelId="{A464ACE3-3E6B-44C1-93B4-C893046BCD4F}">
      <dsp:nvSpPr>
        <dsp:cNvPr id="0" name=""/>
        <dsp:cNvSpPr/>
      </dsp:nvSpPr>
      <dsp:spPr>
        <a:xfrm>
          <a:off x="2526463" y="1298006"/>
          <a:ext cx="2009816" cy="20098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venir Book" charset="0"/>
              <a:ea typeface="Avenir Book" charset="0"/>
              <a:cs typeface="Avenir Book" charset="0"/>
            </a:rPr>
            <a:t>Debt</a:t>
          </a:r>
        </a:p>
      </dsp:txBody>
      <dsp:txXfrm>
        <a:off x="3141131" y="1817208"/>
        <a:ext cx="1205889" cy="1105399"/>
      </dsp:txXfrm>
    </dsp:sp>
    <dsp:sp modelId="{524C72C9-C02B-49B8-A7BD-753EAE58DF89}">
      <dsp:nvSpPr>
        <dsp:cNvPr id="0" name=""/>
        <dsp:cNvSpPr/>
      </dsp:nvSpPr>
      <dsp:spPr>
        <a:xfrm>
          <a:off x="1087280" y="1362662"/>
          <a:ext cx="1987346" cy="18805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venir Book" charset="0"/>
              <a:ea typeface="Avenir Book" charset="0"/>
              <a:cs typeface="Avenir Book" charset="0"/>
            </a:rPr>
            <a:t>Grants</a:t>
          </a:r>
        </a:p>
      </dsp:txBody>
      <dsp:txXfrm>
        <a:off x="1274422" y="1848459"/>
        <a:ext cx="1192407" cy="10342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FDE949-D297-41D5-92D9-88C35F628451}" type="datetimeFigureOut">
              <a:rPr lang="en-US" smtClean="0"/>
              <a:t>4/12/2018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308D76-FE6D-433C-A253-8B8E43B00804}" type="slidenum">
              <a:rPr lang="en-US" smtClean="0"/>
              <a:t>‹#›</a:t>
            </a:fld>
            <a:endParaRPr lang="en-US"/>
          </a:p>
        </p:txBody>
      </p:sp>
    </p:spTree>
    <p:extLst>
      <p:ext uri="{BB962C8B-B14F-4D97-AF65-F5344CB8AC3E}">
        <p14:creationId xmlns:p14="http://schemas.microsoft.com/office/powerpoint/2010/main" val="1292533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7E72D-9B23-4DE4-8800-72FFBD66AD30}" type="datetimeFigureOut">
              <a:rPr lang="en-US" smtClean="0"/>
              <a:t>4/12/2018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2CAEC-5644-4A58-840E-81DC86EF6EA0}" type="slidenum">
              <a:rPr lang="en-US" smtClean="0"/>
              <a:t>‹#›</a:t>
            </a:fld>
            <a:endParaRPr lang="en-US"/>
          </a:p>
        </p:txBody>
      </p:sp>
    </p:spTree>
    <p:extLst>
      <p:ext uri="{BB962C8B-B14F-4D97-AF65-F5344CB8AC3E}">
        <p14:creationId xmlns:p14="http://schemas.microsoft.com/office/powerpoint/2010/main" val="57349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6ACF65-D3AA-0D45-ABF4-26066F7F7783}" type="slidenum">
              <a:rPr lang="en-US" smtClean="0"/>
              <a:t>4</a:t>
            </a:fld>
            <a:endParaRPr lang="en-US"/>
          </a:p>
        </p:txBody>
      </p:sp>
    </p:spTree>
    <p:extLst>
      <p:ext uri="{BB962C8B-B14F-4D97-AF65-F5344CB8AC3E}">
        <p14:creationId xmlns:p14="http://schemas.microsoft.com/office/powerpoint/2010/main" val="124590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25"/>
          <a:stretch/>
        </p:blipFill>
        <p:spPr>
          <a:xfrm>
            <a:off x="-1" y="-1"/>
            <a:ext cx="9143999" cy="5143501"/>
          </a:xfrm>
          <a:prstGeom prst="rect">
            <a:avLst/>
          </a:prstGeom>
        </p:spPr>
      </p:pic>
      <p:sp>
        <p:nvSpPr>
          <p:cNvPr id="2" name="Title 1"/>
          <p:cNvSpPr>
            <a:spLocks noGrp="1"/>
          </p:cNvSpPr>
          <p:nvPr>
            <p:ph type="ctrTitle"/>
          </p:nvPr>
        </p:nvSpPr>
        <p:spPr>
          <a:xfrm>
            <a:off x="4192078" y="575733"/>
            <a:ext cx="4206240" cy="3095414"/>
          </a:xfrm>
        </p:spPr>
        <p:txBody>
          <a:bodyPr>
            <a:no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4198850" y="3675804"/>
            <a:ext cx="4226561" cy="1043978"/>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229331" y="4740170"/>
            <a:ext cx="1836491" cy="273844"/>
          </a:xfrm>
        </p:spPr>
        <p:txBody>
          <a:bodyPr/>
          <a:lstStyle>
            <a:lvl1pPr>
              <a:defRPr sz="800">
                <a:solidFill>
                  <a:schemeClr val="bg1"/>
                </a:solidFill>
              </a:defRPr>
            </a:lvl1pPr>
          </a:lstStyle>
          <a:p>
            <a:fld id="{59580E2A-8F62-40C9-A70D-C9A08193F132}" type="datetimeFigureOut">
              <a:rPr lang="en-US" smtClean="0"/>
              <a:pPr/>
              <a:t>4/12/2018</a:t>
            </a:fld>
            <a:endParaRPr lang="en-US"/>
          </a:p>
        </p:txBody>
      </p:sp>
      <p:sp>
        <p:nvSpPr>
          <p:cNvPr id="5" name="Footer Placeholder 4"/>
          <p:cNvSpPr>
            <a:spLocks noGrp="1"/>
          </p:cNvSpPr>
          <p:nvPr>
            <p:ph type="ftr" sz="quarter" idx="11"/>
          </p:nvPr>
        </p:nvSpPr>
        <p:spPr>
          <a:xfrm>
            <a:off x="6074876" y="4749691"/>
            <a:ext cx="2372008" cy="273844"/>
          </a:xfrm>
        </p:spPr>
        <p:txBody>
          <a:bodyPr/>
          <a:lstStyle>
            <a:lvl1pPr algn="l">
              <a:defRPr sz="800">
                <a:solidFill>
                  <a:schemeClr val="bg1"/>
                </a:solidFill>
              </a:defRPr>
            </a:lvl1pPr>
          </a:lstStyle>
          <a:p>
            <a:endParaRPr lang="en-US"/>
          </a:p>
        </p:txBody>
      </p:sp>
      <p:sp>
        <p:nvSpPr>
          <p:cNvPr id="6" name="Slide Number Placeholder 5"/>
          <p:cNvSpPr>
            <a:spLocks noGrp="1"/>
          </p:cNvSpPr>
          <p:nvPr>
            <p:ph type="sldNum" sz="quarter" idx="12"/>
          </p:nvPr>
        </p:nvSpPr>
        <p:spPr>
          <a:xfrm>
            <a:off x="6553200" y="5456032"/>
            <a:ext cx="2133600" cy="273844"/>
          </a:xfrm>
        </p:spPr>
        <p:txBody>
          <a:bodyPr/>
          <a:lstStyle>
            <a:lvl1pPr>
              <a:defRPr sz="800">
                <a:solidFill>
                  <a:schemeClr val="bg1"/>
                </a:solidFill>
              </a:defRPr>
            </a:lvl1pPr>
          </a:lstStyle>
          <a:p>
            <a:fld id="{798ABC1B-8DC2-4DD0-92F7-B0C0E8A675B7}"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024" y="186166"/>
            <a:ext cx="2406073" cy="1306019"/>
          </a:xfrm>
          <a:prstGeom prst="rect">
            <a:avLst/>
          </a:prstGeom>
        </p:spPr>
      </p:pic>
    </p:spTree>
    <p:extLst>
      <p:ext uri="{BB962C8B-B14F-4D97-AF65-F5344CB8AC3E}">
        <p14:creationId xmlns:p14="http://schemas.microsoft.com/office/powerpoint/2010/main" val="393788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80E2A-8F62-40C9-A70D-C9A08193F132}"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258260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
        <p:nvSpPr>
          <p:cNvPr id="2" name="Title 1"/>
          <p:cNvSpPr>
            <a:spLocks noGrp="1"/>
          </p:cNvSpPr>
          <p:nvPr>
            <p:ph type="title"/>
          </p:nvPr>
        </p:nvSpPr>
        <p:spPr>
          <a:xfrm>
            <a:off x="457201" y="204787"/>
            <a:ext cx="3008313" cy="714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998538"/>
            <a:ext cx="3008313" cy="35960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80E2A-8F62-40C9-A70D-C9A08193F132}"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209571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
        <p:nvSpPr>
          <p:cNvPr id="3" name="Picture Placeholder 2"/>
          <p:cNvSpPr>
            <a:spLocks noGrp="1"/>
          </p:cNvSpPr>
          <p:nvPr>
            <p:ph type="pic" idx="1"/>
          </p:nvPr>
        </p:nvSpPr>
        <p:spPr>
          <a:xfrm>
            <a:off x="0" y="0"/>
            <a:ext cx="9148181" cy="4600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4572000" y="2571750"/>
            <a:ext cx="3971499" cy="425054"/>
          </a:xfrm>
          <a:solidFill>
            <a:schemeClr val="tx1">
              <a:alpha val="44000"/>
            </a:schemeClr>
          </a:solidFill>
        </p:spPr>
        <p:txBody>
          <a:bodyPr anchor="b"/>
          <a:lstStyle>
            <a:lvl1pPr algn="l">
              <a:defRPr sz="2000" b="1">
                <a:solidFill>
                  <a:schemeClr val="accent2"/>
                </a:solidFill>
              </a:defRPr>
            </a:lvl1pPr>
          </a:lstStyle>
          <a:p>
            <a:r>
              <a:rPr lang="en-US"/>
              <a:t>Click to edit Master title style</a:t>
            </a:r>
          </a:p>
        </p:txBody>
      </p:sp>
      <p:sp>
        <p:nvSpPr>
          <p:cNvPr id="4" name="Text Placeholder 3"/>
          <p:cNvSpPr>
            <a:spLocks noGrp="1"/>
          </p:cNvSpPr>
          <p:nvPr>
            <p:ph type="body" sz="half" idx="2"/>
          </p:nvPr>
        </p:nvSpPr>
        <p:spPr>
          <a:xfrm>
            <a:off x="4572000" y="2996803"/>
            <a:ext cx="3971499" cy="603647"/>
          </a:xfrm>
          <a:solidFill>
            <a:schemeClr val="tx1">
              <a:alpha val="44000"/>
            </a:schemeClr>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80E2A-8F62-40C9-A70D-C9A08193F132}"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14267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nding Slide with contacts">
    <p:spTree>
      <p:nvGrpSpPr>
        <p:cNvPr id="1" name=""/>
        <p:cNvGrpSpPr/>
        <p:nvPr/>
      </p:nvGrpSpPr>
      <p:grpSpPr>
        <a:xfrm>
          <a:off x="0" y="0"/>
          <a:ext cx="0" cy="0"/>
          <a:chOff x="0" y="0"/>
          <a:chExt cx="0" cy="0"/>
        </a:xfrm>
      </p:grpSpPr>
      <p:sp>
        <p:nvSpPr>
          <p:cNvPr id="2" name="Title 1"/>
          <p:cNvSpPr>
            <a:spLocks noGrp="1"/>
          </p:cNvSpPr>
          <p:nvPr>
            <p:ph type="title"/>
          </p:nvPr>
        </p:nvSpPr>
        <p:spPr>
          <a:xfrm>
            <a:off x="463550" y="186166"/>
            <a:ext cx="5627688" cy="732997"/>
          </a:xfrm>
        </p:spPr>
        <p:txBody>
          <a:bodyPr/>
          <a:lstStyle/>
          <a:p>
            <a:r>
              <a:rPr lang="en-US"/>
              <a:t>Click to edit Master title style</a:t>
            </a:r>
          </a:p>
        </p:txBody>
      </p:sp>
      <p:sp>
        <p:nvSpPr>
          <p:cNvPr id="3" name="Date Placeholder 2"/>
          <p:cNvSpPr>
            <a:spLocks noGrp="1"/>
          </p:cNvSpPr>
          <p:nvPr>
            <p:ph type="dt" sz="half" idx="10"/>
          </p:nvPr>
        </p:nvSpPr>
        <p:spPr>
          <a:xfrm>
            <a:off x="1560195" y="5301417"/>
            <a:ext cx="1520190" cy="273844"/>
          </a:xfrm>
        </p:spPr>
        <p:txBody>
          <a:bodyPr/>
          <a:lstStyle/>
          <a:p>
            <a:fld id="{59580E2A-8F62-40C9-A70D-C9A08193F132}" type="datetimeFigureOut">
              <a:rPr lang="en-US" smtClean="0"/>
              <a:pPr/>
              <a:t>4/12/2018</a:t>
            </a:fld>
            <a:endParaRPr lang="en-US"/>
          </a:p>
        </p:txBody>
      </p:sp>
      <p:sp>
        <p:nvSpPr>
          <p:cNvPr id="4" name="Footer Placeholder 3"/>
          <p:cNvSpPr>
            <a:spLocks noGrp="1"/>
          </p:cNvSpPr>
          <p:nvPr>
            <p:ph type="ftr" sz="quarter" idx="11"/>
          </p:nvPr>
        </p:nvSpPr>
        <p:spPr>
          <a:xfrm>
            <a:off x="3124199" y="5301417"/>
            <a:ext cx="4916805" cy="273844"/>
          </a:xfrm>
        </p:spPr>
        <p:txBody>
          <a:bodyPr/>
          <a:lstStyle/>
          <a:p>
            <a:endParaRPr lang="en-US"/>
          </a:p>
        </p:txBody>
      </p:sp>
      <p:sp>
        <p:nvSpPr>
          <p:cNvPr id="5" name="Slide Number Placeholder 4"/>
          <p:cNvSpPr>
            <a:spLocks noGrp="1"/>
          </p:cNvSpPr>
          <p:nvPr>
            <p:ph type="sldNum" sz="quarter" idx="12"/>
          </p:nvPr>
        </p:nvSpPr>
        <p:spPr>
          <a:xfrm>
            <a:off x="8103870" y="5301417"/>
            <a:ext cx="582930" cy="273844"/>
          </a:xfrm>
        </p:spPr>
        <p:txBody>
          <a:bodyPr/>
          <a:lstStyle/>
          <a:p>
            <a:fld id="{798ABC1B-8DC2-4DD0-92F7-B0C0E8A675B7}" type="slidenum">
              <a:rPr lang="en-US" smtClean="0"/>
              <a:pPr/>
              <a:t>‹#›</a:t>
            </a:fld>
            <a:endParaRPr lang="en-US"/>
          </a:p>
        </p:txBody>
      </p:sp>
      <p:sp>
        <p:nvSpPr>
          <p:cNvPr id="6" name="TextBox 5"/>
          <p:cNvSpPr txBox="1">
            <a:spLocks noChangeArrowheads="1"/>
          </p:cNvSpPr>
          <p:nvPr userDrawn="1"/>
        </p:nvSpPr>
        <p:spPr bwMode="auto">
          <a:xfrm>
            <a:off x="3277354" y="3959553"/>
            <a:ext cx="435693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ts val="300"/>
              </a:spcAft>
              <a:defRPr/>
            </a:pPr>
            <a:r>
              <a:rPr lang="en-US" sz="700">
                <a:solidFill>
                  <a:srgbClr val="000000"/>
                </a:solidFill>
                <a:latin typeface="+mj-lt"/>
              </a:rPr>
              <a:t>This presentation contains images used under license. Retransmission, republication, redistribution, and downloading of this presentation, including any of the images as stand-alone files, is prohibited.</a:t>
            </a:r>
          </a:p>
          <a:p>
            <a:pPr fontAlgn="base">
              <a:spcBef>
                <a:spcPct val="0"/>
              </a:spcBef>
              <a:spcAft>
                <a:spcPts val="300"/>
              </a:spcAft>
              <a:defRPr/>
            </a:pPr>
            <a:r>
              <a:rPr lang="en-US" sz="700">
                <a:solidFill>
                  <a:srgbClr val="000000"/>
                </a:solidFill>
                <a:latin typeface="+mj-lt"/>
              </a:rPr>
              <a:t>This presentation may be considered advertising under certain rules of professional conduct. The content should not be construed as legal advice, and readers should not act upon information in this publication without professional counsel. ©2017. New Partners Community Solar. All rights reserved.</a:t>
            </a:r>
          </a:p>
        </p:txBody>
      </p:sp>
      <p:sp>
        <p:nvSpPr>
          <p:cNvPr id="8" name="Picture Placeholder 7"/>
          <p:cNvSpPr>
            <a:spLocks noGrp="1"/>
          </p:cNvSpPr>
          <p:nvPr>
            <p:ph type="pic" sz="quarter" idx="13"/>
          </p:nvPr>
        </p:nvSpPr>
        <p:spPr>
          <a:xfrm>
            <a:off x="463551" y="998538"/>
            <a:ext cx="1330325" cy="1573212"/>
          </a:xfrm>
        </p:spPr>
        <p:txBody>
          <a:bodyPr>
            <a:normAutofit/>
          </a:bodyPr>
          <a:lstStyle>
            <a:lvl1pPr marL="0" indent="0">
              <a:buNone/>
              <a:defRPr sz="1800"/>
            </a:lvl1p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551" y="3959553"/>
            <a:ext cx="1491998" cy="809858"/>
          </a:xfrm>
          <a:prstGeom prst="rect">
            <a:avLst/>
          </a:prstGeom>
        </p:spPr>
      </p:pic>
      <p:sp>
        <p:nvSpPr>
          <p:cNvPr id="11" name="Picture Placeholder 7"/>
          <p:cNvSpPr>
            <a:spLocks noGrp="1"/>
          </p:cNvSpPr>
          <p:nvPr>
            <p:ph type="pic" sz="quarter" idx="14"/>
          </p:nvPr>
        </p:nvSpPr>
        <p:spPr>
          <a:xfrm>
            <a:off x="3277395" y="998538"/>
            <a:ext cx="1330325" cy="1573212"/>
          </a:xfrm>
        </p:spPr>
        <p:txBody>
          <a:bodyPr>
            <a:normAutofit/>
          </a:bodyPr>
          <a:lstStyle>
            <a:lvl1pPr marL="0" indent="0">
              <a:buNone/>
              <a:defRPr sz="1800"/>
            </a:lvl1pPr>
          </a:lstStyle>
          <a:p>
            <a:endParaRPr lang="en-US"/>
          </a:p>
        </p:txBody>
      </p:sp>
      <p:sp>
        <p:nvSpPr>
          <p:cNvPr id="12" name="Picture Placeholder 7"/>
          <p:cNvSpPr>
            <a:spLocks noGrp="1"/>
          </p:cNvSpPr>
          <p:nvPr>
            <p:ph type="pic" sz="quarter" idx="15"/>
          </p:nvPr>
        </p:nvSpPr>
        <p:spPr>
          <a:xfrm>
            <a:off x="6091238" y="998538"/>
            <a:ext cx="1330325" cy="1573212"/>
          </a:xfrm>
        </p:spPr>
        <p:txBody>
          <a:bodyPr>
            <a:normAutofit/>
          </a:bodyPr>
          <a:lstStyle>
            <a:lvl1pPr marL="0" indent="0">
              <a:buNone/>
              <a:defRPr sz="1800"/>
            </a:lvl1pPr>
          </a:lstStyle>
          <a:p>
            <a:endParaRPr lang="en-US"/>
          </a:p>
        </p:txBody>
      </p:sp>
      <p:sp>
        <p:nvSpPr>
          <p:cNvPr id="15" name="Rectangle 14"/>
          <p:cNvSpPr/>
          <p:nvPr userDrawn="1"/>
        </p:nvSpPr>
        <p:spPr>
          <a:xfrm flipH="1">
            <a:off x="-9" y="4933402"/>
            <a:ext cx="9148185" cy="210098"/>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6"/>
          </p:nvPr>
        </p:nvSpPr>
        <p:spPr>
          <a:xfrm>
            <a:off x="463550" y="2635250"/>
            <a:ext cx="2333625" cy="1039813"/>
          </a:xfrm>
        </p:spPr>
        <p:txBody>
          <a:bodyPr lIns="0"/>
          <a:lstStyle>
            <a:lvl1pPr marL="0" indent="0">
              <a:buNone/>
              <a:defRPr sz="1800" b="1">
                <a:solidFill>
                  <a:schemeClr val="tx2"/>
                </a:solidFill>
              </a:defRPr>
            </a:lvl1pPr>
            <a:lvl2pPr marL="0" indent="0">
              <a:buNone/>
              <a:defRPr/>
            </a:lvl2pPr>
          </a:lstStyle>
          <a:p>
            <a:pPr lvl="0"/>
            <a:r>
              <a:rPr lang="en-US"/>
              <a:t>Click to edit Master text styles</a:t>
            </a:r>
          </a:p>
          <a:p>
            <a:pPr lvl="1"/>
            <a:r>
              <a:rPr lang="en-US"/>
              <a:t>Second level</a:t>
            </a:r>
          </a:p>
        </p:txBody>
      </p:sp>
      <p:sp>
        <p:nvSpPr>
          <p:cNvPr id="17" name="Text Placeholder 9"/>
          <p:cNvSpPr>
            <a:spLocks noGrp="1"/>
          </p:cNvSpPr>
          <p:nvPr>
            <p:ph type="body" sz="quarter" idx="17"/>
          </p:nvPr>
        </p:nvSpPr>
        <p:spPr>
          <a:xfrm>
            <a:off x="3279132" y="2635250"/>
            <a:ext cx="2333625" cy="1039813"/>
          </a:xfrm>
        </p:spPr>
        <p:txBody>
          <a:bodyPr lIns="0"/>
          <a:lstStyle>
            <a:lvl1pPr marL="0" indent="0">
              <a:buNone/>
              <a:defRPr sz="1800" b="1">
                <a:solidFill>
                  <a:schemeClr val="tx2"/>
                </a:solidFill>
              </a:defRPr>
            </a:lvl1pPr>
            <a:lvl2pPr marL="0" indent="0">
              <a:buNone/>
              <a:defRPr/>
            </a:lvl2pPr>
          </a:lstStyle>
          <a:p>
            <a:pPr lvl="0"/>
            <a:r>
              <a:rPr lang="en-US"/>
              <a:t>Click to edit Master text styles</a:t>
            </a:r>
          </a:p>
          <a:p>
            <a:pPr lvl="1"/>
            <a:r>
              <a:rPr lang="en-US"/>
              <a:t>Second level</a:t>
            </a:r>
          </a:p>
        </p:txBody>
      </p:sp>
      <p:sp>
        <p:nvSpPr>
          <p:cNvPr id="18" name="Text Placeholder 9"/>
          <p:cNvSpPr>
            <a:spLocks noGrp="1"/>
          </p:cNvSpPr>
          <p:nvPr>
            <p:ph type="body" sz="quarter" idx="18"/>
          </p:nvPr>
        </p:nvSpPr>
        <p:spPr>
          <a:xfrm>
            <a:off x="6089997" y="2635250"/>
            <a:ext cx="2333625" cy="1039813"/>
          </a:xfrm>
        </p:spPr>
        <p:txBody>
          <a:bodyPr lIns="0"/>
          <a:lstStyle>
            <a:lvl1pPr marL="0" indent="0">
              <a:buNone/>
              <a:defRPr sz="1800" b="1">
                <a:solidFill>
                  <a:schemeClr val="tx2"/>
                </a:solidFill>
              </a:defRPr>
            </a:lvl1pPr>
            <a:lvl2pPr marL="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743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ding Slide">
    <p:spTree>
      <p:nvGrpSpPr>
        <p:cNvPr id="1" name=""/>
        <p:cNvGrpSpPr/>
        <p:nvPr/>
      </p:nvGrpSpPr>
      <p:grpSpPr>
        <a:xfrm>
          <a:off x="0" y="0"/>
          <a:ext cx="0" cy="0"/>
          <a:chOff x="0" y="0"/>
          <a:chExt cx="0" cy="0"/>
        </a:xfrm>
      </p:grpSpPr>
      <p:sp>
        <p:nvSpPr>
          <p:cNvPr id="2" name="Title 1"/>
          <p:cNvSpPr>
            <a:spLocks noGrp="1"/>
          </p:cNvSpPr>
          <p:nvPr>
            <p:ph type="title"/>
          </p:nvPr>
        </p:nvSpPr>
        <p:spPr>
          <a:xfrm>
            <a:off x="463550" y="910443"/>
            <a:ext cx="5627688" cy="732997"/>
          </a:xfrm>
        </p:spPr>
        <p:txBody>
          <a:bodyPr>
            <a:noAutofit/>
          </a:bodyPr>
          <a:lstStyle>
            <a:lvl1pPr>
              <a:defRPr sz="4000"/>
            </a:lvl1pPr>
          </a:lstStyle>
          <a:p>
            <a:r>
              <a:rPr lang="en-US"/>
              <a:t>Click to edit Master title style</a:t>
            </a:r>
          </a:p>
        </p:txBody>
      </p:sp>
      <p:sp>
        <p:nvSpPr>
          <p:cNvPr id="3" name="Date Placeholder 2"/>
          <p:cNvSpPr>
            <a:spLocks noGrp="1"/>
          </p:cNvSpPr>
          <p:nvPr>
            <p:ph type="dt" sz="half" idx="10"/>
          </p:nvPr>
        </p:nvSpPr>
        <p:spPr>
          <a:xfrm>
            <a:off x="1560195" y="5301417"/>
            <a:ext cx="1520190" cy="273844"/>
          </a:xfrm>
        </p:spPr>
        <p:txBody>
          <a:bodyPr/>
          <a:lstStyle/>
          <a:p>
            <a:fld id="{59580E2A-8F62-40C9-A70D-C9A08193F132}" type="datetimeFigureOut">
              <a:rPr lang="en-US" smtClean="0"/>
              <a:pPr/>
              <a:t>4/12/2018</a:t>
            </a:fld>
            <a:endParaRPr lang="en-US"/>
          </a:p>
        </p:txBody>
      </p:sp>
      <p:sp>
        <p:nvSpPr>
          <p:cNvPr id="4" name="Footer Placeholder 3"/>
          <p:cNvSpPr>
            <a:spLocks noGrp="1"/>
          </p:cNvSpPr>
          <p:nvPr>
            <p:ph type="ftr" sz="quarter" idx="11"/>
          </p:nvPr>
        </p:nvSpPr>
        <p:spPr>
          <a:xfrm>
            <a:off x="3124199" y="5301417"/>
            <a:ext cx="4916805" cy="273844"/>
          </a:xfrm>
        </p:spPr>
        <p:txBody>
          <a:bodyPr/>
          <a:lstStyle/>
          <a:p>
            <a:endParaRPr lang="en-US"/>
          </a:p>
        </p:txBody>
      </p:sp>
      <p:sp>
        <p:nvSpPr>
          <p:cNvPr id="5" name="Slide Number Placeholder 4"/>
          <p:cNvSpPr>
            <a:spLocks noGrp="1"/>
          </p:cNvSpPr>
          <p:nvPr>
            <p:ph type="sldNum" sz="quarter" idx="12"/>
          </p:nvPr>
        </p:nvSpPr>
        <p:spPr>
          <a:xfrm>
            <a:off x="8103870" y="5301417"/>
            <a:ext cx="582930" cy="273844"/>
          </a:xfrm>
        </p:spPr>
        <p:txBody>
          <a:bodyPr/>
          <a:lstStyle/>
          <a:p>
            <a:fld id="{798ABC1B-8DC2-4DD0-92F7-B0C0E8A675B7}"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551" y="3959553"/>
            <a:ext cx="1491998" cy="809858"/>
          </a:xfrm>
          <a:prstGeom prst="rect">
            <a:avLst/>
          </a:prstGeom>
        </p:spPr>
      </p:pic>
      <p:sp>
        <p:nvSpPr>
          <p:cNvPr id="15" name="Rectangle 14"/>
          <p:cNvSpPr/>
          <p:nvPr userDrawn="1"/>
        </p:nvSpPr>
        <p:spPr>
          <a:xfrm flipH="1">
            <a:off x="-9" y="4933402"/>
            <a:ext cx="9148185" cy="210098"/>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userDrawn="1"/>
        </p:nvSpPr>
        <p:spPr bwMode="auto">
          <a:xfrm>
            <a:off x="3277354" y="3959553"/>
            <a:ext cx="435693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ts val="300"/>
              </a:spcAft>
              <a:defRPr/>
            </a:pPr>
            <a:r>
              <a:rPr lang="en-US" sz="700">
                <a:solidFill>
                  <a:srgbClr val="000000"/>
                </a:solidFill>
                <a:latin typeface="+mj-lt"/>
              </a:rPr>
              <a:t>This presentation contains images used under license. Retransmission, republication, redistribution, and downloading of this presentation, including any of the images as stand-alone files, is prohibited.</a:t>
            </a:r>
          </a:p>
          <a:p>
            <a:pPr fontAlgn="base">
              <a:spcBef>
                <a:spcPct val="0"/>
              </a:spcBef>
              <a:spcAft>
                <a:spcPts val="300"/>
              </a:spcAft>
              <a:defRPr/>
            </a:pPr>
            <a:r>
              <a:rPr lang="en-US" sz="700">
                <a:solidFill>
                  <a:srgbClr val="000000"/>
                </a:solidFill>
                <a:latin typeface="+mj-lt"/>
              </a:rPr>
              <a:t>This presentation may be considered advertising under certain rules of professional conduct. The content should not be construed as legal advice, and readers should not act upon information in this publication without professional counsel. ©2017. New Partners Community Solar. All rights reserved.</a:t>
            </a:r>
          </a:p>
        </p:txBody>
      </p:sp>
    </p:spTree>
    <p:extLst>
      <p:ext uri="{BB962C8B-B14F-4D97-AF65-F5344CB8AC3E}">
        <p14:creationId xmlns:p14="http://schemas.microsoft.com/office/powerpoint/2010/main" val="15930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25"/>
          <a:stretch/>
        </p:blipFill>
        <p:spPr>
          <a:xfrm flipH="1">
            <a:off x="0" y="0"/>
            <a:ext cx="9144000" cy="5143500"/>
          </a:xfrm>
          <a:prstGeom prst="rect">
            <a:avLst/>
          </a:prstGeom>
        </p:spPr>
      </p:pic>
      <p:sp>
        <p:nvSpPr>
          <p:cNvPr id="2" name="Title 1"/>
          <p:cNvSpPr>
            <a:spLocks noGrp="1"/>
          </p:cNvSpPr>
          <p:nvPr>
            <p:ph type="ctrTitle"/>
          </p:nvPr>
        </p:nvSpPr>
        <p:spPr>
          <a:xfrm>
            <a:off x="456777" y="575733"/>
            <a:ext cx="4891874" cy="3095414"/>
          </a:xfrm>
        </p:spPr>
        <p:txBody>
          <a:bodyPr>
            <a:no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463550" y="3675804"/>
            <a:ext cx="4908928" cy="104397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94030" y="4740170"/>
            <a:ext cx="2133600" cy="273844"/>
          </a:xfrm>
        </p:spPr>
        <p:txBody>
          <a:bodyPr/>
          <a:lstStyle>
            <a:lvl1pPr>
              <a:defRPr sz="800">
                <a:solidFill>
                  <a:schemeClr val="bg1"/>
                </a:solidFill>
              </a:defRPr>
            </a:lvl1pPr>
          </a:lstStyle>
          <a:p>
            <a:fld id="{59580E2A-8F62-40C9-A70D-C9A08193F132}" type="datetimeFigureOut">
              <a:rPr lang="en-US" smtClean="0"/>
              <a:pPr/>
              <a:t>4/12/2018</a:t>
            </a:fld>
            <a:endParaRPr lang="en-US"/>
          </a:p>
        </p:txBody>
      </p:sp>
      <p:sp>
        <p:nvSpPr>
          <p:cNvPr id="5" name="Footer Placeholder 4"/>
          <p:cNvSpPr>
            <a:spLocks noGrp="1"/>
          </p:cNvSpPr>
          <p:nvPr>
            <p:ph type="ftr" sz="quarter" idx="11"/>
          </p:nvPr>
        </p:nvSpPr>
        <p:spPr>
          <a:xfrm>
            <a:off x="2616451" y="4731585"/>
            <a:ext cx="3403349" cy="284034"/>
          </a:xfrm>
        </p:spPr>
        <p:txBody>
          <a:bodyPr/>
          <a:lstStyle>
            <a:lvl1pPr algn="l">
              <a:defRPr sz="800">
                <a:solidFill>
                  <a:schemeClr val="bg1"/>
                </a:solidFill>
              </a:defRPr>
            </a:lvl1pPr>
          </a:lstStyle>
          <a:p>
            <a:endParaRPr lang="en-US"/>
          </a:p>
        </p:txBody>
      </p:sp>
      <p:sp>
        <p:nvSpPr>
          <p:cNvPr id="6" name="Slide Number Placeholder 5"/>
          <p:cNvSpPr>
            <a:spLocks noGrp="1"/>
          </p:cNvSpPr>
          <p:nvPr>
            <p:ph type="sldNum" sz="quarter" idx="12"/>
          </p:nvPr>
        </p:nvSpPr>
        <p:spPr>
          <a:xfrm>
            <a:off x="6553200" y="5456032"/>
            <a:ext cx="2133600" cy="273844"/>
          </a:xfrm>
        </p:spPr>
        <p:txBody>
          <a:bodyPr/>
          <a:lstStyle>
            <a:lvl1pPr>
              <a:defRPr sz="800">
                <a:solidFill>
                  <a:schemeClr val="bg1"/>
                </a:solidFill>
              </a:defRPr>
            </a:lvl1pPr>
          </a:lstStyle>
          <a:p>
            <a:fld id="{798ABC1B-8DC2-4DD0-92F7-B0C0E8A675B7}" type="slidenum">
              <a:rPr lang="en-US" smtClean="0"/>
              <a:pPr/>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5757" y="3650433"/>
            <a:ext cx="2378655" cy="1420861"/>
          </a:xfrm>
          <a:prstGeom prst="rect">
            <a:avLst/>
          </a:prstGeom>
        </p:spPr>
      </p:pic>
    </p:spTree>
    <p:extLst>
      <p:ext uri="{BB962C8B-B14F-4D97-AF65-F5344CB8AC3E}">
        <p14:creationId xmlns:p14="http://schemas.microsoft.com/office/powerpoint/2010/main" val="312932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Rectangle 10"/>
          <p:cNvSpPr/>
          <p:nvPr userDrawn="1"/>
        </p:nvSpPr>
        <p:spPr>
          <a:xfrm flipH="1">
            <a:off x="-1" y="-27709"/>
            <a:ext cx="9148185" cy="51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 y="-27710"/>
            <a:ext cx="3662314" cy="5181601"/>
          </a:xfrm>
          <a:prstGeom prst="rect">
            <a:avLst/>
          </a:prstGeom>
          <a:blipFill dpi="0" rotWithShape="1">
            <a:blip r:embed="rId2">
              <a:alphaModFix amt="31000"/>
            </a:blip>
            <a:srcRect/>
            <a:stretch>
              <a:fillRect t="-20997" b="-37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18583" y="575733"/>
            <a:ext cx="5627688" cy="3095414"/>
          </a:xfrm>
        </p:spPr>
        <p:txBody>
          <a:bodyPr>
            <a:noAutofit/>
          </a:bodyPr>
          <a:lstStyle>
            <a:lvl1pPr algn="l">
              <a:defRPr sz="4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324031" y="3675804"/>
            <a:ext cx="5654876" cy="1043978"/>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63550" y="4740170"/>
            <a:ext cx="2133600" cy="273844"/>
          </a:xfrm>
        </p:spPr>
        <p:txBody>
          <a:bodyPr/>
          <a:lstStyle>
            <a:lvl1pPr>
              <a:defRPr sz="800">
                <a:solidFill>
                  <a:schemeClr val="bg1"/>
                </a:solidFill>
              </a:defRPr>
            </a:lvl1pPr>
          </a:lstStyle>
          <a:p>
            <a:fld id="{59580E2A-8F62-40C9-A70D-C9A08193F132}" type="datetimeFigureOut">
              <a:rPr lang="en-US" smtClean="0"/>
              <a:pPr/>
              <a:t>4/12/2018</a:t>
            </a:fld>
            <a:endParaRPr lang="en-US"/>
          </a:p>
        </p:txBody>
      </p:sp>
      <p:sp>
        <p:nvSpPr>
          <p:cNvPr id="5" name="Footer Placeholder 4"/>
          <p:cNvSpPr>
            <a:spLocks noGrp="1"/>
          </p:cNvSpPr>
          <p:nvPr>
            <p:ph type="ftr" sz="quarter" idx="11"/>
          </p:nvPr>
        </p:nvSpPr>
        <p:spPr>
          <a:xfrm>
            <a:off x="3124200" y="5464916"/>
            <a:ext cx="2895600" cy="273844"/>
          </a:xfrm>
        </p:spPr>
        <p:txBody>
          <a:bodyPr/>
          <a:lstStyle>
            <a:lvl1pPr>
              <a:defRPr sz="800">
                <a:solidFill>
                  <a:schemeClr val="bg1"/>
                </a:solidFill>
              </a:defRPr>
            </a:lvl1pPr>
          </a:lstStyle>
          <a:p>
            <a:endParaRPr lang="en-US"/>
          </a:p>
        </p:txBody>
      </p:sp>
      <p:sp>
        <p:nvSpPr>
          <p:cNvPr id="6" name="Slide Number Placeholder 5"/>
          <p:cNvSpPr>
            <a:spLocks noGrp="1"/>
          </p:cNvSpPr>
          <p:nvPr>
            <p:ph type="sldNum" sz="quarter" idx="12"/>
          </p:nvPr>
        </p:nvSpPr>
        <p:spPr>
          <a:xfrm>
            <a:off x="6553200" y="5456032"/>
            <a:ext cx="2133600" cy="273844"/>
          </a:xfrm>
        </p:spPr>
        <p:txBody>
          <a:bodyPr/>
          <a:lstStyle>
            <a:lvl1pPr>
              <a:defRPr sz="800">
                <a:solidFill>
                  <a:schemeClr val="bg1"/>
                </a:solidFill>
              </a:defRPr>
            </a:lvl1pPr>
          </a:lstStyle>
          <a:p>
            <a:fld id="{798ABC1B-8DC2-4DD0-92F7-B0C0E8A675B7}" type="slidenum">
              <a:rPr lang="en-US" smtClean="0"/>
              <a:pPr/>
              <a:t>‹#›</a:t>
            </a:fld>
            <a:endParaRPr lang="en-US"/>
          </a:p>
        </p:txBody>
      </p:sp>
    </p:spTree>
    <p:extLst>
      <p:ext uri="{BB962C8B-B14F-4D97-AF65-F5344CB8AC3E}">
        <p14:creationId xmlns:p14="http://schemas.microsoft.com/office/powerpoint/2010/main" val="226048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80E2A-8F62-40C9-A70D-C9A08193F132}"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BC1B-8DC2-4DD0-92F7-B0C0E8A675B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660" y="5241880"/>
            <a:ext cx="1526193" cy="40749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Tree>
    <p:extLst>
      <p:ext uri="{BB962C8B-B14F-4D97-AF65-F5344CB8AC3E}">
        <p14:creationId xmlns:p14="http://schemas.microsoft.com/office/powerpoint/2010/main" val="162872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flipH="1">
            <a:off x="-1" y="-27709"/>
            <a:ext cx="9148185" cy="518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3550" y="950596"/>
            <a:ext cx="8031163" cy="2158364"/>
          </a:xfrm>
        </p:spPr>
        <p:txBody>
          <a:bodyPr anchor="ctr"/>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63550" y="3105865"/>
            <a:ext cx="8031163" cy="1125140"/>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0E2A-8F62-40C9-A70D-C9A08193F132}"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410276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flipH="1">
            <a:off x="-1" y="-27709"/>
            <a:ext cx="9148185" cy="518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53669" y="950596"/>
            <a:ext cx="5041044" cy="2158364"/>
          </a:xfrm>
        </p:spPr>
        <p:txBody>
          <a:bodyPr anchor="ctr"/>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453669" y="3105865"/>
            <a:ext cx="5041044" cy="1125140"/>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0E2A-8F62-40C9-A70D-C9A08193F132}"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BC1B-8DC2-4DD0-92F7-B0C0E8A675B7}" type="slidenum">
              <a:rPr lang="en-US" smtClean="0"/>
              <a:t>‹#›</a:t>
            </a:fld>
            <a:endParaRPr lang="en-US"/>
          </a:p>
        </p:txBody>
      </p:sp>
      <p:sp>
        <p:nvSpPr>
          <p:cNvPr id="10" name="Rectangle 9"/>
          <p:cNvSpPr/>
          <p:nvPr userDrawn="1"/>
        </p:nvSpPr>
        <p:spPr>
          <a:xfrm>
            <a:off x="-1" y="-27710"/>
            <a:ext cx="3662314" cy="5181601"/>
          </a:xfrm>
          <a:prstGeom prst="rect">
            <a:avLst/>
          </a:prstGeom>
          <a:blipFill dpi="0" rotWithShape="1">
            <a:blip r:embed="rId2">
              <a:alphaModFix amt="31000"/>
            </a:blip>
            <a:srcRect/>
            <a:stretch>
              <a:fillRect t="-20997" b="-37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7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8539"/>
            <a:ext cx="4038600" cy="360203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8539"/>
            <a:ext cx="4038600" cy="3602036"/>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580E2A-8F62-40C9-A70D-C9A08193F132}"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354745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
        <p:nvSpPr>
          <p:cNvPr id="2" name="Title 1"/>
          <p:cNvSpPr>
            <a:spLocks noGrp="1"/>
          </p:cNvSpPr>
          <p:nvPr>
            <p:ph type="title"/>
          </p:nvPr>
        </p:nvSpPr>
        <p:spPr>
          <a:xfrm>
            <a:off x="457200" y="61913"/>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8538"/>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06167"/>
            <a:ext cx="4040188" cy="3094407"/>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98538"/>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506167"/>
            <a:ext cx="4041775" cy="3094407"/>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80E2A-8F62-40C9-A70D-C9A08193F132}"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ABC1B-8DC2-4DD0-92F7-B0C0E8A675B7}" type="slidenum">
              <a:rPr lang="en-US" smtClean="0"/>
              <a:t>‹#›</a:t>
            </a:fld>
            <a:endParaRPr lang="en-US"/>
          </a:p>
        </p:txBody>
      </p:sp>
      <p:cxnSp>
        <p:nvCxnSpPr>
          <p:cNvPr id="14" name="Straight Connector 13"/>
          <p:cNvCxnSpPr/>
          <p:nvPr userDrawn="1"/>
        </p:nvCxnSpPr>
        <p:spPr>
          <a:xfrm>
            <a:off x="463550" y="1478321"/>
            <a:ext cx="4045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53477" y="1478321"/>
            <a:ext cx="4045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4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flipH="1">
            <a:off x="-8" y="4723304"/>
            <a:ext cx="9148185" cy="420196"/>
          </a:xfrm>
          <a:prstGeom prst="rect">
            <a:avLst/>
          </a:prstGeom>
          <a:gradFill>
            <a:gsLst>
              <a:gs pos="0">
                <a:schemeClr val="accent6"/>
              </a:gs>
              <a:gs pos="91000">
                <a:srgbClr val="FFBF04"/>
              </a:gs>
              <a:gs pos="15000">
                <a:schemeClr val="accent2"/>
              </a:gs>
              <a:gs pos="100000">
                <a:schemeClr val="accent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4366" b="8465"/>
          <a:stretch/>
        </p:blipFill>
        <p:spPr>
          <a:xfrm>
            <a:off x="225624" y="4723304"/>
            <a:ext cx="644036" cy="42019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80E2A-8F62-40C9-A70D-C9A08193F132}"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ABC1B-8DC2-4DD0-92F7-B0C0E8A675B7}" type="slidenum">
              <a:rPr lang="en-US" smtClean="0"/>
              <a:t>‹#›</a:t>
            </a:fld>
            <a:endParaRPr lang="en-US"/>
          </a:p>
        </p:txBody>
      </p:sp>
    </p:spTree>
    <p:extLst>
      <p:ext uri="{BB962C8B-B14F-4D97-AF65-F5344CB8AC3E}">
        <p14:creationId xmlns:p14="http://schemas.microsoft.com/office/powerpoint/2010/main" val="23869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679"/>
            <a:ext cx="8229600" cy="857250"/>
          </a:xfrm>
          <a:prstGeom prst="rect">
            <a:avLst/>
          </a:prstGeom>
        </p:spPr>
        <p:txBody>
          <a:bodyPr vert="horz" lIns="91440" tIns="45720" rIns="91440" bIns="45720" rtlCol="0" anchor="ctr">
            <a:normAutofit/>
          </a:bodyPr>
          <a:lstStyle/>
          <a:p>
            <a:r>
              <a:rPr lang="en-US"/>
              <a:t>Click to edit Master title styles</a:t>
            </a:r>
          </a:p>
        </p:txBody>
      </p:sp>
      <p:sp>
        <p:nvSpPr>
          <p:cNvPr id="3" name="Text Placeholder 2"/>
          <p:cNvSpPr>
            <a:spLocks noGrp="1"/>
          </p:cNvSpPr>
          <p:nvPr>
            <p:ph type="body" idx="1"/>
          </p:nvPr>
        </p:nvSpPr>
        <p:spPr>
          <a:xfrm>
            <a:off x="457200" y="999919"/>
            <a:ext cx="8229600" cy="35947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065" y="4767263"/>
            <a:ext cx="1520190" cy="273844"/>
          </a:xfrm>
          <a:prstGeom prst="rect">
            <a:avLst/>
          </a:prstGeom>
        </p:spPr>
        <p:txBody>
          <a:bodyPr vert="horz" lIns="91440" tIns="45720" rIns="91440" bIns="45720" rtlCol="0" anchor="ctr"/>
          <a:lstStyle>
            <a:lvl1pPr algn="l">
              <a:defRPr sz="800">
                <a:solidFill>
                  <a:schemeClr val="bg2">
                    <a:lumMod val="25000"/>
                  </a:schemeClr>
                </a:solidFill>
              </a:defRPr>
            </a:lvl1pPr>
          </a:lstStyle>
          <a:p>
            <a:fld id="{59580E2A-8F62-40C9-A70D-C9A08193F132}" type="datetimeFigureOut">
              <a:rPr lang="en-US" smtClean="0"/>
              <a:pPr/>
              <a:t>4/12/2018</a:t>
            </a:fld>
            <a:endParaRPr lang="en-US"/>
          </a:p>
        </p:txBody>
      </p:sp>
      <p:sp>
        <p:nvSpPr>
          <p:cNvPr id="5" name="Footer Placeholder 4"/>
          <p:cNvSpPr>
            <a:spLocks noGrp="1"/>
          </p:cNvSpPr>
          <p:nvPr>
            <p:ph type="ftr" sz="quarter" idx="3"/>
          </p:nvPr>
        </p:nvSpPr>
        <p:spPr>
          <a:xfrm>
            <a:off x="4052305" y="4767263"/>
            <a:ext cx="3988699" cy="273844"/>
          </a:xfrm>
          <a:prstGeom prst="rect">
            <a:avLst/>
          </a:prstGeom>
        </p:spPr>
        <p:txBody>
          <a:bodyPr vert="horz" lIns="91440" tIns="45720" rIns="91440" bIns="45720" rtlCol="0" anchor="ctr"/>
          <a:lstStyle>
            <a:lvl1pPr algn="ctr">
              <a:defRPr sz="800">
                <a:solidFill>
                  <a:schemeClr val="bg2">
                    <a:lumMod val="25000"/>
                  </a:schemeClr>
                </a:solidFill>
              </a:defRPr>
            </a:lvl1pPr>
          </a:lstStyle>
          <a:p>
            <a:endParaRPr lang="en-US"/>
          </a:p>
        </p:txBody>
      </p:sp>
      <p:sp>
        <p:nvSpPr>
          <p:cNvPr id="6" name="Slide Number Placeholder 5"/>
          <p:cNvSpPr>
            <a:spLocks noGrp="1"/>
          </p:cNvSpPr>
          <p:nvPr>
            <p:ph type="sldNum" sz="quarter" idx="4"/>
          </p:nvPr>
        </p:nvSpPr>
        <p:spPr>
          <a:xfrm>
            <a:off x="8103870" y="4767263"/>
            <a:ext cx="582930" cy="273844"/>
          </a:xfrm>
          <a:prstGeom prst="rect">
            <a:avLst/>
          </a:prstGeom>
        </p:spPr>
        <p:txBody>
          <a:bodyPr vert="horz" lIns="91440" tIns="45720" rIns="91440" bIns="45720" rtlCol="0" anchor="ctr"/>
          <a:lstStyle>
            <a:lvl1pPr algn="r">
              <a:defRPr sz="800">
                <a:solidFill>
                  <a:schemeClr val="bg2">
                    <a:lumMod val="25000"/>
                  </a:schemeClr>
                </a:solidFill>
              </a:defRPr>
            </a:lvl1pPr>
          </a:lstStyle>
          <a:p>
            <a:fld id="{798ABC1B-8DC2-4DD0-92F7-B0C0E8A675B7}" type="slidenum">
              <a:rPr lang="en-US" smtClean="0"/>
              <a:pPr/>
              <a:t>‹#›</a:t>
            </a:fld>
            <a:endParaRPr lang="en-US"/>
          </a:p>
        </p:txBody>
      </p:sp>
    </p:spTree>
    <p:extLst>
      <p:ext uri="{BB962C8B-B14F-4D97-AF65-F5344CB8AC3E}">
        <p14:creationId xmlns:p14="http://schemas.microsoft.com/office/powerpoint/2010/main" val="23257099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64" r:id="rId6"/>
    <p:sldLayoutId id="2147483652" r:id="rId7"/>
    <p:sldLayoutId id="2147483653" r:id="rId8"/>
    <p:sldLayoutId id="2147483654" r:id="rId9"/>
    <p:sldLayoutId id="2147483655" r:id="rId10"/>
    <p:sldLayoutId id="2147483656" r:id="rId11"/>
    <p:sldLayoutId id="2147483657" r:id="rId12"/>
    <p:sldLayoutId id="2147483663" r:id="rId13"/>
    <p:sldLayoutId id="2147483665" r:id="rId14"/>
  </p:sldLayoutIdLst>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8ABC1B-8DC2-4DD0-92F7-B0C0E8A675B7}" type="slidenum">
              <a:rPr lang="en-US" smtClean="0"/>
              <a:pPr/>
              <a:t>1</a:t>
            </a:fld>
            <a:endParaRPr lang="en-US"/>
          </a:p>
        </p:txBody>
      </p:sp>
      <p:pic>
        <p:nvPicPr>
          <p:cNvPr id="3" name="Picture 4" descr="A close up of a logo&#10;&#10;Description generated with very high confidence">
            <a:extLst>
              <a:ext uri="{FF2B5EF4-FFF2-40B4-BE49-F238E27FC236}">
                <a16:creationId xmlns:a16="http://schemas.microsoft.com/office/drawing/2014/main" id="{57FB9CEA-EC88-458F-9615-494C9C0FFE20}"/>
              </a:ext>
            </a:extLst>
          </p:cNvPr>
          <p:cNvPicPr>
            <a:picLocks noChangeAspect="1"/>
          </p:cNvPicPr>
          <p:nvPr/>
        </p:nvPicPr>
        <p:blipFill>
          <a:blip r:embed="rId2"/>
          <a:stretch>
            <a:fillRect/>
          </a:stretch>
        </p:blipFill>
        <p:spPr>
          <a:xfrm>
            <a:off x="-77638" y="4055645"/>
            <a:ext cx="3422529" cy="1086626"/>
          </a:xfrm>
          <a:prstGeom prst="rect">
            <a:avLst/>
          </a:prstGeom>
        </p:spPr>
      </p:pic>
    </p:spTree>
    <p:extLst>
      <p:ext uri="{BB962C8B-B14F-4D97-AF65-F5344CB8AC3E}">
        <p14:creationId xmlns:p14="http://schemas.microsoft.com/office/powerpoint/2010/main" val="197739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98ABC1B-8DC2-4DD0-92F7-B0C0E8A675B7}" type="slidenum">
              <a:rPr lang="en-US" smtClean="0"/>
              <a:t>2</a:t>
            </a:fld>
            <a:endParaRPr lang="en-US"/>
          </a:p>
        </p:txBody>
      </p:sp>
      <p:sp>
        <p:nvSpPr>
          <p:cNvPr id="9" name="TextBox 64"/>
          <p:cNvSpPr txBox="1">
            <a:spLocks noChangeArrowheads="1"/>
          </p:cNvSpPr>
          <p:nvPr/>
        </p:nvSpPr>
        <p:spPr bwMode="auto">
          <a:xfrm>
            <a:off x="381000" y="440531"/>
            <a:ext cx="83820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US" altLang="en-US" sz="2500" b="1">
                <a:solidFill>
                  <a:schemeClr val="accent4"/>
                </a:solidFill>
                <a:latin typeface="Core Sans A 45" charset="0"/>
                <a:ea typeface="Core Sans A 45" charset="0"/>
                <a:cs typeface="Core Sans A 45" charset="0"/>
              </a:rPr>
              <a:t>     Energy </a:t>
            </a:r>
            <a:r>
              <a:rPr lang="en-US" altLang="en-US" sz="2500" b="1" i="1">
                <a:solidFill>
                  <a:schemeClr val="accent4"/>
                </a:solidFill>
                <a:latin typeface="Core Sans A 45" charset="0"/>
                <a:ea typeface="Core Sans A 45" charset="0"/>
                <a:cs typeface="Core Sans A 45" charset="0"/>
              </a:rPr>
              <a:t>here</a:t>
            </a:r>
            <a:r>
              <a:rPr lang="en-US" altLang="en-US" sz="2500" b="1">
                <a:solidFill>
                  <a:schemeClr val="accent1"/>
                </a:solidFill>
                <a:latin typeface="Core Sans A 45" charset="0"/>
                <a:ea typeface="Core Sans A 45" charset="0"/>
                <a:cs typeface="Core Sans A 45" charset="0"/>
              </a:rPr>
              <a:t>                                       Used </a:t>
            </a:r>
            <a:r>
              <a:rPr lang="en-US" altLang="en-US" sz="2500" b="1" i="1">
                <a:solidFill>
                  <a:schemeClr val="accent1"/>
                </a:solidFill>
                <a:latin typeface="Core Sans A 45" charset="0"/>
                <a:ea typeface="Core Sans A 45" charset="0"/>
                <a:cs typeface="Core Sans A 45" charset="0"/>
              </a:rPr>
              <a:t>there </a:t>
            </a:r>
            <a:r>
              <a:rPr lang="en-US" altLang="en-US" sz="2500" b="1" i="1">
                <a:solidFill>
                  <a:schemeClr val="accent3"/>
                </a:solidFill>
                <a:latin typeface="Core Sans A 45" charset="0"/>
                <a:ea typeface="Core Sans A 45" charset="0"/>
                <a:cs typeface="Core Sans A 45" charset="0"/>
              </a:rPr>
              <a:t> </a:t>
            </a:r>
          </a:p>
        </p:txBody>
      </p:sp>
      <p:sp>
        <p:nvSpPr>
          <p:cNvPr id="10" name="AutoShape 30" descr="data:image/jpeg;base64,/9j/4AAQSkZJRgABAQAAAQABAAD/2wCEAAkGBxQTEhUUExMWFRUXGBwYGBgYGB4ZHBwcGBcXFhgXHR4YICkgIBolHBccITIiJSkrLi4uHB8zODMsNygtLisBCgoKDg0OGhAQGywmICYsLCwsLCwsLCwsLCwsLCwsLCwsLCwsLCwsLCwsLCwsLCwsLCwsLCwsLCwsLCwsLCwsLP/AABEIALcBEwMBIgACEQEDEQH/xAAcAAACAgMBAQAAAAAAAAAAAAADBAIFAAEGBwj/xABEEAACAQIEAwUFBgQFAwMFAQABAhEDIQAEEjFBUWEFEyJxgQYyQpGhUmJyscHwFCMz0VOCkrLhQ6LxBxUkVGODk9IW/8QAGQEAAwEBAQAAAAAAAAAAAAAAAQIDAAQF/8QALREAAgIBBAIABQQBBQAAAAAAAAECESEDEjFBE1EEImFx8DKBkaEUI0JSscH/2gAMAwEAAhEDEQA/AOnHaKMIup6Xw1l3O6kHFImSJ3YA9cTOVdLyPnj1HCPCZwKUu0dRSzfPGxXkxGObpdpMOAw7S7ZHFcRloSXCKLVRdhsS33xVv2ykWxrJ9pBzB8JxPxSq6H3x4LJmAwln3BEQb9Jwnn9aksGt5xgNLtNhuAev/jFI6b5QkprhlXmqMMY+tsDGUY8vni6zPbdOPEl4xyzduU5IE6tUADj1nh/xi3nUP14IvTvjI09MjcY0BgJzuqdLCZteZ4x++WEK3bqU2KHxQBt9b+WKS+IhGO5sRacm8FqcRwlkO2UqEKRpmyk7E8sOZDMpVnQwJBI2I440PiNOdU+QOEkYwxHTho5fEGo9cXtC0xdkxHThxctPxD1tjTZUjl88bcgbWKacb04OaR/ZxHTg2agenG9OChMSFPAs1AQuJBMNUssTsMEfJkG+Fc0Mosjlcsp3cDpi5pUqKi8E4Rp5DaZvizyuRSLjHLqzXtl4Rfore0XVj4eGF6S4v6lKnEADG8vQU7AYVayS4GenbJ08giidOoxscV79mQCZnFzll64ZdI2viC1ZJldiZQdn9mk+Jhblh+l2SsgsPTDFKveIxY0xbGnqys0YRKrO9kq5kKEgfDaTiGQ7BsCxPkMWlYGbYIrNGF8skqsbZG7NpkhGwxrGCo/PGYnkfBwtalB5/TA2PKcW+ZyLE88JnJNyx6UZprk4XFiiqvGRgv8ACT7rA/ngi5JzMIxjkMBKRhrvhi1XKBNSIxtKZ4A+mCacbWRthrAbeqSukjywvoxrtHtJkQ6SC2+2rrfpjmG9o6ocaiTtaOBFuHHHLqfErSdU/wBiq0nItO1e1aaHRu24jg02BHPHO5bMrVqhWRVDEktMQSxO48+PLrjdavqdiFDlo1GPQ78b4SQFSdKTuWvwk7CZtP088cEviZajvr1ReOmkhLL5/wDm+MkbzHQ8OU46LP5Wh3RuVqIxEm4YECwiYOxJj4vKFcvlqbIWRS4ZQSui4aVUySbjxBpHXEvYrKd/WbWF0zEXAEgxx2MG3Tpg6emk0lWQyd5E6FSdKpqLTYxHAkEfUz5Ysuzu1WB0LCszEBiNlgQY+16xi3fOUqdHQop6ypQqNpACg7SbSbcxjlkqoNWotIOkk2vwgDE563jaUHb7oVR3cnZZntVaFJNZD1DuE8zc8r2855YY9n82uZUs38vSSGBMxAn8sceezXnTMmNQB2gkXjz/ADxLJdqRSZEJ71gys07Sw2HoRPXHR/lakZXPCrj87E8arB21HNZVwNLnUSQqmATHHljb0hNpxyfZmVaq41g/y1DIYux1EifXeMddlWZlBZdDcRyItvyx2fD6k5K5fsSml0bp5aePzxH+EPLD+VqxY7eWHUr08UlqST4CoRaKlMicSXLMpkYtjmkHA4B34O5Iwnkm+htkUBpBpBsedoxY0a4+JYwCi6cz64E1zYfLE2twydFhUqqdsL0qkg2ONGm6yNBECTI/dsCNZsKoehnIN3c7m2CU4AgEfPCSoWsFJ8sWOX7DqG5hfPf6Y0klyzJt8IJTngcO0KhHXA27MZY8UjyjBVSDGIOuiqs24BMxfGd4Rtgwy88cDqCDAMnChA624zgiVMFXLsemAPTIwbMHFXGYRNX7y/MY1gUaxupkhFsAOS64cqVMQRgd98C2akKnKRxM/LCGd7PEysE8b388WtVeIOMSiDuAScPGbjkVxTwUB7Mc7L9RidPsWofhHqRjoFpAbYHn86tGmzvMDkJPoBh38RIXwxPPPaHsytlAtTVrUmCogEned5K22GKnMhaoaotJ6jUiGC6dMKy+KDc2N73vO2OrzNNM4Wr1G0qvuACbKd2ESf8AnbHI9oV6VNqjZYPrNg7mAQzESkecDV1vwxzPXms9B2IQftBKmtXp93UZxBWQZMKQeQi88ycKZ5UTSyamVwT3h6SCo/UmDjebFULqhtfMi7Dn13w52R2Q+aGlQrFVmNW8SIkTcwSOcTiPkclVZ99j1X2KvKdo1lUlFOkgqbTvttPLfph7srUtQ/xJK6vGNUiSp0mRB2kx5GMWVfs00U01mKBjKU5++BphYaTafTniHbaVAihmldICLABC9W3Pjtz48b1SUVjr+BZZKLtFpM0xuWv62BM3JGFqZDldQuoPUWtHK2L+v2OFRYWo5qgELTWdJBHiJAuDwHXpi4zfYrimCtAsZGlGnSIInUTAMdNxM4l4ZSy3kypFTQesygs8UEhSdSghSNWkTudvDG+KnLCmDLg+9Z5MjpyA/wCeWL7Odi5ootNkokB9XgqKBGkKAQSGO3GdzfEMt7Jao76ooHEKTM8AIUgefnhlDUuqf5/4DBnZ/tKqjTTQMyt4mY7jmD8+mOr7IzDVl1aRpPukeZseu22EU9n8uqhKgVaYMqEB7wm92JhpJPG2LTs7tSnSQJ4n0gASFWwAHBjOOzRerF5ePROUUxn+GY7A/LG0yj7hCR5HA6/tMALUp83/ALDA6ftA5OlKY8vGfoCD9MdPkl6F2L2GFBvsn5HDGWyTMQIieOAHtqqvvsqn7KjU31JA9b9MAr9v1CYDEAcis+rRHyGFepJ8IZaaOxyXZ6LsoJ5m+GBQpgg6QCNjYY88btOod6jn/OY+eFqmYJ3OrzJjEdknyyu5Lo9MrZpBu6jzYYqFqZZWLGojdJB+gxw2uNrjnFvrg9Cm1QwiljxtAH/HyxlDb2Zys7Y9u5YCNVuimPywOn28jGKauRzgAD1YjHK1TTp/1G71/sq3hHKT/bCmbzruLkKkwEBAA/y7nzOAtNM246zM+1iqYVdfrA+cXwhW9qmH/TUcY1T+W2OX72YAAHW/1/4wI1dJsQY4xI9Awvh1poG5nRVPausZvTQcPCSfIb388V9X2mzDWFSPJVH1jFOxFyzEHgAJJ6cIH7vhZs0SNIY6d4G3mb4ooR9Ctstsx23UI/rVWPG5AHQQb/LCWZrOYarrg3BYm46ThN6yAcWfjcaQPl+7774CqMwLhWKjdoMD6W8zfDqKQLHHzSzZAByL4zCyZimBBpqTzJb9AcZg19AWeumqcR1zhN8ycLVM0TaTPIX/AC/XHKoj2WyVY44kc+g+IehxzL1ZPX5n5D++I95zt5/2H64bxJg3nTjtVB8U9IJONN2qhGxPSMc6pPI+vhHywVG4XPQCP0wHppB3sQ7R7ASrVqVO+qKHjwiLADbfbkIERhav7IUXADPVgfeEnbfwzwG2LwNHT88a18h8/wDxifhh6DbFMx2VSeh/DsrNSEHTJEEE3lYPE8sAyPYtDLsHpIEYXkO7H/uaMWTzxMfvkMCZxynzkb9B/fDKEfRrYDOVO9YFkV2GxZFYjytA+WItVI3eONuu58Jj6zjVZybcNouPy44BUWPe8PQzJ6wL/SMUSQpGrmzwnzYlo+YiPTG6bMxm55k8OpJsMJV84g91SfvOLT+EGPmT5YUq5stYmekQF8gLD0AxXaLZbVMwi8S3Rdp/Ef0BwrUzzbLCc9MT/qJn6jywiag3nb7o+t/74JQy7MuoWXi7AKo/zHj0GNSQLCK3H9R+UXwWjSZrICeJg7efL1OBrWooIk1WHTQnz99vpiGaz7OoGrw/ZACoPIA39b4zYUhiu1NfefWR8KEx6uRAH4QfTAG7SJELpReISR6MxufnGK+vV2uSOogA9L3/AHbEDXmPETAi4gDoL7fuMajFgao4R6CB9bnBDVHn6QMINmJjxMYEXsB0F9v3GDUqheFXW7cALiOn7AwGgjpeRNzzOmADyEYnTVqkBVd2+gHC3D8sE/hEpCcy5DcKSEFvXgMCzHa5I0Ul7qnyU3P4mi+E+wRqplkpf12LNFqaHb8TbD0wLMZ93UhQKdIW0qYHrxY4qjUWNiWnebfKJJxDWN2mPO/pbGoI0KvAKJ5nf0Ex88QqnSSDBI3AYEfMHCtWsCSFBA4CZPqY39JxiVUE6gWMWAYAA8zYyPl54ZAGbuSfAoidwB6SbnAv4kr7sXtJAJ9J4+WF+81f+bf8/ljZqoARpLP9otYDqI/P5ccGjEWTwlmdRHC8n5CI+XrtgDZptOgOQpvpBN+ptbzwOpUm/wBT+n9z9MaGYVVK92Gc8ZaR9Y9T8hvhkgMIqrpJZwCNlgkfM2+c+UXwtUqTAkweA3M+tv164GakngTzvpE8BzP59cdb7P8As3EvXRfdko5I0g311TPhEfBcnjGNKajyZKzmqWUqMJVWI4aaRYctwCD88ZjtH9qKCnSqZmoosGpnu0MfZUEQvAeWMwm6foNIt6iltiD6qB8tQ/LAGyx8/QkfJAcaqVB9qfIW+eFzJ91R5/8AJ2wiTAwz5Ro4+QUoPmyjAkotMAIv+dZ/U4gW03LMD90/rt8pxL/3N4hajAdST9ST9AMN8wMBRRb7DN1iR9Ln5jBFV/slR1XSPWf1wOnmqjXhGHNkSPUsBg650L8Ck/c1oPOQw/L1wrbGSQPWo3M+Qj6/8Y1/EcoHlM/Pf9MEXtJTuKo8qk/RwcbObpH42H4qVNvqIOFz6DgABMwJ+fzvt640zKNyCeSn9SY+U4ehXWz0io+0lSmo9QdM4CMqrbCk34K8f774G4NFfUzTD3RpnbSfF89/lGKurzhupn/j85x0FTsW16NcdQVcfQDFdmeyEm71kH3qP66v0w8ZxFaZSVjFyGH2ZMcfK/pGCLlWA1O3dKdy5jV+FB4m89sW7ZRFP/x61ND9uormp6HSVX0E9cVlXsKsxLd/SY8zVMn/AFgfXFFqJ9i0DPaNNAO7BcjZ6uw6qgMfOfLC2bz7VDL1Hbq2w8gDt5YZXsLNSWAVjvPe03J/7t8RHYmaWSMu5jjoD79AD+uDcfZqYoaskeIkCwLcugBODNVk++W4SZ24WxAZOspk0HtuXpGBwm4/PAqbwwldR5Gb/Iz8sYxLNOST4i3Uz+uBvLMAHNQ2AjV8gCJ/TFqvZJjXmGWghuAZ1n8K7/PbGn7cSmCuVpCnP/UbxVCOl7fu+F3ehqCp2VoCnN1+7WLIJLwenwg7ziFXt0qDTy47pOJElz5tFv3vioNQFpqF2JMmG8R9SDB9MCNSfdBA85+ZAH0+mNV8mHaxIMlw5NzDTvzJ4/3xNXd1jUAqgmC4A9ATc/uMJF0CiCxebiAFA8538x88DVtW5tzIt5xuf3GDRhynmSpBUweBn8sZUVwA7GzcdQJPUwZA/c4WzFRFJCOHHFiCPzH76YDRGtgNarPxNIA67W8+J2vg1Rho51gpQGFO4tJi/wAv/MY1WoOka1KyJAjhzPP9wDhOqwUlVIYjcg2txkxbzv8AhOB0KbOwVYLEwDIieQk79T/zjUYffOOVCXCgyAFuTz267n0tbGVMvUUKXRlDXWVgHrJ3332/LCWYpmmSDBPHSyuT6qSD+Q+9tgFRifeVjyWD5eI/p+WCkYeqZ2oU0AkJMm3HpaSf3bEMnkqtYhaaOZ5bnqzGyr1NvPDHZfs/VrEM692lv5jqdAB2CD/qOeCrbmcdbm61Ds+iEKsWfxLRJ8dQi3eV22CiPdFh1wsp1iPJq7ZDszIJk6ff1KsDZqgEg/8A26Cm7NI/qH0xz/b3tdVrEovhQ2FIQZ61DxboLc5xVdqe0FfMOdVQtPAErTUDgqzAA+0b/rWiqfdQkni0x5xOy9T9NsGOnWZcgcrwhhn+1UWeNp+oEYzAkSRZKrj7SgwfK237tjWH3IXaz1F6vIaupv8AQbeuF6tXVAM9AP0XEvCt5L/hsPmb/QeeINnWM2AB5WPqdz6nERjfcEbuF6fF5Rw9YxqtXCxCerwZ5kRA/wB2F2A4GOh/vxPoMRRHnSoaTwF/nH64YAR6+o+KfnMen/IxtTyO/p+/ScQqOi/1GUn7NOGbykeBfqcRTtSJ7v8AleXic8/Fw9AMD7BHe5eJc6AeLXJ8hdj+WBvm0XZAx5uIHoi2+c4RIabeI7kqdR5ySNsR743vvvxPzP6YWgh6+Z1xqLet4/CtgPLCtSL+LykGT6CQMbNVZEr6Kbn1M/l6YWeDPiIPBQJnoSP7emGVANPmGSCr6Tw0v4reRkfTEv8A3zN0pHfVU6MSx57Nt9MbHYrxrqumXT7VQwxA3hTDE/LAR2jSoH/41Is4/wCrVFx1VBYeZw2HwrBwXeS7XzjJqqGkKf8AiV0UA9BABPkB64HnvaqhZUy6VW4uqmkp8gCWj5Y5XO9o1KpmrULkbTcDjAmw9MCq1pAlVQRFgRPU3kk+nlgeNXn+jbmdUvtLlTOvLOp+5V1fPUABhmh2tkWvrzFLlqVTPQaZOOJcpYIrAgXLENfjAAAUdLnG2RAJNWW4rpNhzLbX5C18Z6MQbmehZXO0GMUu0Cp5Mrp9TAw0HqN/Tz1B77GqOfIzjzajSdwSukKokyyqI/zEFj0H1wFnI4HzIgelvoMI9GPTHUn2eq18jm2AL0qVYRYlKbW6FgMJvk3WQ2QpX300r/NDjzmnVcHVqZbWMwY6ch8/TFjl/aXM0xFOvUANpLFv9IaTP7nC+FrsO46erksuPfyRXnD1V/MnAK2SyT/BWp9EqAj/AL1n6412B2z2lWI01JSY1OimTxEhZJ+6skcY3xbdve1VKkuipprVAIYJCieOthq0n7qSeuFe5OrCUy9h5L/FrjkCqEA8Dbf8+owCp7M0m2zojk1F1+ZBOCp7b5c/1MgoHDS4DH00/WcO5bt3s2p79OtQ6mWv9nwsTq6AecYb/UX4gYKkexxIJGby5I91ZZR9Vsfn+uAVfY/NH3O6cfcrJJ/1ER+fni9pZ3sxyQmbdSN9StA9dER64Zy/ZeXqmKOeouTYLKzJ2Ea5+mNvmsv/AKNhnJj2Kz0GcuQovpDodvwtLHoPphHNdjZpLfwtadv6TR6kCI6bc9W+PQz7LZhfcZD5FgfoMDbIZ5Ni/pV/Qtjed/Q2w8ufL1A0aH1H4mVh/pBE/ryGOl9nPZFnIasrKGutP3alQc2P/SpdT4j8sdUc5n0/xv8ATqH5HCHZntHXRSSsMWOrWh1EgkCSYOBLVk+ApJAe3vahMsO6y5RqqDTrA/k0Btopr8T8OfPljgMz2jVrElqrlR7zuxJv6/JR/wA49Bq53L1P6mSyrbmyaTJuTbngFXK9nvAbIxG2itUG/SYw+nqQjyhJJvhnnvfFpCkhBuWM+p68gP7nDOVzRRgVRDAkLURWBEe/VBEBbyF8uhbvKPZnZfGhWtMfzJCk/EATdurTsMJVfZPIMsLmswkmTqRXJPNioEn98cUevB4FjBrNnG5vtZXcsyKzHchUQWAAhQlhAxmOrHsFlP8A69v/ANJH64zG8ml+WGplqtSNv3+mGUplxqIgfbkKvqTb0WMAPaKcFv8A4lTxEdQgt+eE827khnJafdZuI6DlhQj792oJE1o3IlUE8CT4j9MJV+0HYEA6V+ynhX1+16zhcPseWxP9sbqVQ3vC5PvbAf5QPy+WCkawbupmRHLRZfWd/mMbSlJhCHgSYsB56oJwOpSJ1FfGq7uBCjznb1icApoWIABY8AB/bDUAbWrw+gtg38QTC78lA3nrufrhhsuKagZqqEUbUhDPfoPdnmTgFTt9VGnLUu65uTrc+p930M4XngI2+RCjVXZcupuFuWPkplvUnCz9rhG05NPEbd493M8gfCo/82xUZ2QxLOKh3Yq2qD95ueEnckcFHyH9/wAsFQXYLfRvtKq5cms5Z5vLav8Au2+WFkzDgEBjTU7gEqDymLm/PE6WaNMgpuL3APrpNvnbjiBdS+qtNzfQYc84+EHyX54oneBGqySpZzSCAisSIlluPIAgCeZ9MEoGnJNXXsYCQSTwF4hcLGopJFMFROxufIsoifT5YLm8maZglXMSe7YVAPMqSCfMxgPDpBWVbMpqXIVSomwk6R6tsBPX1xqrR0sVEOQYlCCs85FvXfCmstt8gbepG/kvDEtKrE3PAAT8gPz+s4bx+2J5PSCrLeX0+XH1gYLTrBT4bsNzO3KTsPL6YjW7Tq1FWmXZlWypMqs2uTaT0ufPHT+z/sfrXvc1op0lBJBbRw2IuE4G41QNhvjSkoLJopyeCiVq+aqfFWc8W8VhxGvYD7TEAdMdTlexMvlU7zOFWZvdW5JjgqgjX5kBR94YFnvarK5akaeUHjJEOUlTzYBm1OeTNI5cscVnM09Ry1Ry7tuNXjb8ReDHQD0GIZn9EXXynUdte2Jqr3VBWooBDEMJK8AxAAVR9lTF8cwg1bNN4BZSB5KoBk/uOOJ1ez6qotSpTZabGElWCExNj8Zi9jHNhhOpmZ8KjUY6QB1IgaegheerFIwS4Ec32WmeygokfzKVQkEylQPtYiQd+inzbhirr1DEvKLtt4m4wNgF+Q6E4CDJt434sfdUdJtA5m3IbHBqQ0GZJYiZmCRzGr3V++/oMUSrkS93BFRIv4VF9IMeTOTt63PAXxKrm9EbgjYDwnzHFB94+M9MFzfb1eqiUQwZad1GhdKQCNQLDUTBu7mb8MIpUGqEQM/FgSI5kaiYj7RHyjGtvk1JcBf4p0OpnZW4IrFT/mIMj/cem+LbJe0edpkn+KrA76O8bSBzbUSFXpufUHCnZFDL65q1KiA+66IKrM0jw0wdN/vkEAjgYOFs3UpqxCMCAx0BgbcmaAVap6lRfhYbDxQaazZ1lL/1IzlNAGam/EM9Ma2nbaAqciQWP5MZT/1TzQXVWpUCvwgB0LeXjIjrHzNscIaJUkv46k+5qBvzYAyfw/ONjKhkqtRtTU6jsdkVSWbgLAeFOE+g5hHp6foKlM9Dy/8A6mUXBavkVCj4g6tfkA9OSfW3HFp//peymA1U2R41OndkGn+IoQo4Wmbgb2x5RqMzqAK2Lj3KYv4af2n3vzmDu+Fi5eKdNYWbDiTfxMecT0AnqTLwxfGCm9rk9dodp9j1TC12QmwBFRf9ysMN0uzcjU/pZ6mTy7ymx+R0nHjL1QgKoZY2Zx9VXpzO58t55ehp0ll1u0d3TiSZ2LDeOS8fLc/466bF8n0Pax7IztXBH4R//eMx4xUWkCe8rnX8WikKig8g2oTG1hHKRBxrCeFf8v6G3fT+ztp9PqcEp1is7X31AN6wdj1364ww4ldNOBcEks54lRz6AAYhksq9UxTQuefD+wxXAoXuw16ewF9ZAJP3efkJOA0aTVG0opduQE/seeHny9Cj/Xqd6/8Ah0zPozfoMCzXtFUdTTpqtJD9izcrsTfrz6YXd6DRlbJU6N8zWhhtSpeJ/InZT9cK5j2nbSUoU1oKd2T+p6v/AGg9d8VXaFIIY1LU+8s6Z5SQJI5fLCLKzb2HWw+W5/dsPS7z+ehcjlZAt+8FW0sVnwk3IYtx5xI5E40HJHIfL/n97YWoVtDKye8LqxE7cl4/lhrvRVfXmHIm5qAam2t4ZCngBceeHz2Li6RAZjSQV3FwSPyH7GJVcyXfXXYmTdvj9DtMbSD54DXgE93LLuDHiibEruD1NrxJwI0ju3h89/nw8hHnjUjW0FzDqWIo6lHBXgv6kALfm0eRwPPdnvRbTXGhiJ0zJPQkX9LRa2IawsBRHK0k+Q3PmY64ynqF50g73mYtebR6RzjBppC2myHecAI6CJ9eCjzwQUwLsY6dep3J/wDIBGDvnaXdqqUQhBlqoY3N4hT4eOywbbkYzs3sqrmGigNZC6iTClVEXAchQJO8nzGCmks4Fat4ybq9qv3YpWCTMaBrY3i48UX4mOQG2G/Z/wBnXzTCzU6ZJDOPGCb+EfE7cNKsY4xi/wAl7L0MqnfZ1xB2W5DHeABDVT0GlPxYq+3/AG4d/wCVllNJI0wsd4wHAstqa/cT5jEXqbsQX7lYwrMi/FHJ9nIxDJVzCRCF1DgsY4WpiCdpci2o7Y4rt72gr5gxU8CD3V0lKa3nwr8TfeMnjAxSt4jB8bfYX3RxJJG/Uz5nB6IK7sTI2Hu+iWDD7xhBG5xlp1l5G3XhEaIJPhkT8Zu7c9I/fU4JrVBaIPHeeYkRr8hCbSWwxnu2VqqtJMtSBAGpqdi0CJdjKsOMaQgOwiIQVVLHS2tz9sGB5RIMc2hR5YorYlUFq5uowBao6IPdGoliOAUWAXyhRwGNU5bdQFNwseJo+IkRbiXaBv1GHj2DXSiuZqISjxpqGHBJ90IoMubbmFEcbYrcxmxsBqJjwzqk8C7fG33R4Ry3wcdGp9lm2YyqZeAlQVZs+pWpWb4EIBdtNtTmAdpsDUVF1CdelCfinUx5ktZm6loE8JwKqQp1VPG/2OA/ER/tHrERiXckmaks0SEsvhHFuCIPT0F8K8ZDzgPQylSr4aaEJ9wd4T/onU3QWHS5wSrl2pk0yhQiCyP4SNiGrHhuCEHMcfe3lM49JhVSoaZAKionhgbMlFeXAufofeBVzlWuxZmlRdmqHvI5FmcElvrwAi2CrNSQNqxY6acszWLRBI5AbKkcOW9rCBqrTsh1P9sbD8HX73y5mXfAnu6aGGtYkM0XvOoBeOnYR64suwuz6Lu4bNLl9KyazprVTMd2hUiahuQbWBjnjOSRlGytp5bSYIDVN9Le6gG7VCeU+78/smw7P7ZrUFY0sxVpI58bqdLVCs2QfCBO+448FwHO5VEZlRxUpAygB0NWjao2uGA3sBb4dy2EXpVKjS40AC5YFVVdgAI25AXJ5nCfq5G/TwFOZqVn4EXPiAaBaWZm8XASxMn6Y1VzSCVRRpPvMJUt8yQFnhF4BPIBrZkRopiE3M7sR8Tfouw6mSWqFA02VQuuu3upvo6kG2vjBsu56UpIW2wmTyqB0VgwdyAFgVdMkQzKNM2k6fnaxte1sllqYIy2eGYqnV31Q03WFj4HuIYyCZJMgA3Ianj3qdNgzEHvq82j4lU793O7bubCxhlcxXEaKchBe+7H7TfoNgOpJK05BtRGQyLZaVNwPiarBPWA4jyi3XfGYHQ7IrOoZabFTsQMawdq9g3fQ9HZMtQ/qMcxUF9KGEB6tx8xjK3a9bNfyk0Uhcwp0IRyYsY/T1jFAXUdfy/fzONMSd7Drt8v35Ym4LlhUvRNoE/FBg8rfn+eMMnew62Hy/v8sG/iqZQAJNX/ABWaxH2YiJ+8Z9NwtUptuwI4+IR9D8pvgJWM3QShm+7OpVVjt/MUMvTwmxjyjyxAZHvQz61WL6XYaieApgTJ8xItfjhd6oG3zP7v5DC1RS2/zI/JefnJxRJIm3ZpqkbceJmT6bk/keONAHcmOp36xwX6xxw1TztMIytS11DbvixJQciLK3mxNjsIGE1ytR5IUuAJLKCUAHE8ZH3ojjbGSb5M3FcBcvn2psHpHSwNn2g7TO5PltzwVazVXmqTJN6je9LH3iLg8/tHgScKSFuTJ4cT6AfpHRuGNM5JgyPur7x5yYgeQHmOOGwuBfmfI/nqFNGIo1O/EeJguk9ZDGdItciOg3xX6i33rjnonYX3Y/u+LjsP2brZjSVGinNmuFkfZ0+Ko34bc2XHatXyWQ0rUhqwBJKKprXmWdgYpjhAaebTOJS1duFljrTs57sP2KqP48wTTUCSDAYDe4PhpD8QLclGHO0favL5VDTyaI3OoQSki2pQTqrP95jHltig9pvaCrm2YUjqoKSVpCFCAfE6bseJYyvnjnEaSSvjbcu3ur/qtHU/LAjBzzP+AuSjiJY9o9vZitDV6rMl4D+ImdyoEaZ5rp8zhfJ5UVSqA9wH+0fCV+2zHxJTHMyPPA0pwZuzRqk7xzAayr99/QGMCesSdKDUZnms/aOr3iPtNYXgAYpS4iBX/uLHtTIihZXp1UABL0v5iX6keIiPeeFE2U4qnYsJclUPqzxxv73mYUcOWN02KvKk1K32hJAPTix67ee+HsktNmU5ggpqAeqoA0jiBFqtSPh0nqYmClWWbnCEkQsAACiEwABqZyOQF3PyA6YPCqCPDAImTKAi/jYf1H+4vhHW4xYduHLioRlmfSVAZaxCVXMmQW91acR/LBUm8jaKWtTNjWlAPdSIJE/COC/eP/ccbdZqoKc1UqWRmAUXdmiB6WROSL0F7Y0lcltKKKjHdyNLHmQVggRxJmJmNsQu4vFOkp9AfzZ4/YGzGmPAqm9+7mGYb6qrfAnHTb097BpAtjfYfZ2WZmNTMfw6qP6rL3y6gR4EChSXgzMECPI4BnMsqO6oe9XUdKizvBkPVUw83nRFp4blOvm9J8JDPtrAhUH2aY4fi35RuRmitO9Uan3FM8J4vxH4dzxjiNubG3dGypY6qxKgWiIYx8KrwA+Q67HRZqp0qAqLeJhVHFmPPqbmwHAYlSrVGBZ3imLHUocSBZURrTHAQAImBi87Fr5HSRnMvWYMVNGjRcgtIILONQN7aTIkEwoG4lOjKFlJKhTBK0zYvHjqxuqA7Jz4DjJhcbrtojWoke5R+FAfied2O8G5tqtCk2bdQ7FHBqTC64Xu1HuqumaeoC0yAItcyFKWSMF6srTG7Dxaib6VIkEnnsOPAFYq8sZ4wiNKk1Qs7tC/E5v5ADi1rD8gCRupmjZaUoo2AJknmxG7H/gYjXzBqFVUQosiLJieXEseJ3Pyw5QplGFOkNeYa0giKdrgHbUBMvMKJg7kV4Jk6YZGVAq1MwT7oUDQYO5WDrG5MwsbzOm8zedyBovQy2XqJVKjvcwKpZQBBqQXlmpE22XVbeQDz6gQ1GgwMj+dW2BUESoO4ogx1cxb3VwrmcwI7unIQGTNi5FtTfovDqSSZ1uZS9oSrUUqERwqzJ1AgsftGNQgcATa/EkmeVyZA1susfCqnVrMkX07ICL8eAi5EMnllC95UnQDAXYuw+EclHFuG25GA5qsajamjyAgACwAHAAcMUSJto1mcwzMS58XGbRyEcABYDgMZi0y/Z9bSD3qoCJCtWCGDcHSTYEXHQjGYNgpFxWYKSBeCRqYRsYiP0/LAyCbn6/2/vJw5mK1E0/AHauoGtiQF0iQCI3IESTuBtuRVyW6/Rf7mPkMc/3K/YP34F1uftHb1J/Ljhum9XNvFR5eLVKjQoAvDaj7u8Mdtr8K/SBEmTwH9gP09DjT1Sbf9o39TsPz54OejY7DZumKdRkJDupiVkjzBIHh629RhViW68IFlHQn9B6YsezaFKp4cxVFJAJDBWcgfZge8pk3JAHA8ClmX0sQoIA2LQAAdjK2Mj7Nj97FYUR1LX2BNTAEsdvQD05+YJ5rxwVe1qqIUVylJjLKdnjmvEeZtwIwsqliNI1EmASLT9lFG56QfIY67sL2HdjrzBKxcrI1/wCdjK0h08T+WDOcYr5hYRk+Ch7H7GfNMwoDQQNVTWYhZ31tsDOzXji9463s/wBl8vlaffZt0jrOgnkqmGrHzhOQOI9oe1WWyqd1lER9J9+CKKtzA96s/wB4z5jHIdq+0dbNkGuxKrIWoAqlSYmFFmnSJE6rDxRjl+abxhHThcl97Q+3bGUy4aipGnVbvmHATtTXoBO1hji8w3+ISLzoU3J5sTN+pk9MS7krGiNJ2rc+g4q33Y1YJSpaDYEMNyYDeZJtSHnLHpOKwgorAkm2Qp0jI1eDTcIp06eTMx93zMseA2xcL2tQSgyVMuGqtJFafEsxDJTIgkf4j+I/lSGvJC0xqIuIEKvMgN/va/lGBFgpt/MqE77rJ5D4z1NvPfDtXyKnXAzUy5YSD/Lu0KDrPVlNyfvElReDwwBQWW38ulMcyx5c3bpsOk4lSonUXJ1OpliWhU5F3HHkq39RGL+r29RXLCmcuO8bfN+FazAvqJRNPhWPDJYEieMwN1YSDtvLKhaQWV0xa6zB/wDzOPdH/wBtb8DBgld80SwFPxPsCBAHSmo90ddzva+MagziVK9ytyVnw8JZT49XW4vYxgK1C38uipg7n4mHEsdgvGNhxJicNYH6NMVp8nf5ov6Mf+38XBjLBxZizFriiYaeJdw8hRxmxi9h4sRoUwslWFjDViJVTvppjdn6+th4sEfSq+IMqtfRP8yrxDVD8KcQPlJ8WFfzDLBetm8kctak65hQF/iAZoo0zFJGa5IEbTJLTxxz1RGYFaMMpMnQSXYzMuGAeAb7aRzJuRgPWMkhUQb7IgPD15XJPM4hXzAA0UgQOLH3n842Xko9STgpUDdZvvlpe4Q1Ti/Beic2+9w4faxCnQAh6s+K6oPeeTY9FJ+Lc8JuQ4CwIWovfVT7tNhJWL+N7NsPdmAPe2jHQ9rDs00icpVq/wAT4TUr1NRRVNnUMFsTsrKp2gGDhJT6HUOzmyGLQQrVROlBHd0QLktNpG5BsN2JMgBrZgLIRizt79UzLTuFm4XmTdugtiecRkTSixS4uCGDkG2pkJUDkk26m+I0KC01D1BqJulPnyZouE5Ddugvhox7BJvgjl8qoUVKs6fhUWLkcuSTu3oJMxAVaj1BokMfCoSRA4KoHD/yb4wl6z8WdrAfoOAUAdAAOAGHKSX7mhDOQe8qzChR7wDH3aQHvOd/Kxd4EVsLlWIqKiha1Q++whQF+OKiwRCzqqEkb8JLXvbWY7Mak1DIJWpsSDUrMJRqazKsWfWEJ0nwi5C2JgY5qQwNHLn+XE1azeHWFIOo8VpA7LuTBMsQAtmswI7unIpgySd3YfE36LwniSSZ7dzKbqGKyllFOiVZNyFbxuw4lWhjF4ABAE8SSR5bKgEmtKqu6mzMeCKDz4mIAvcwDDJZIMC7nTSX3jxJ4Is7sfkBc9SVu0nJhTpQCFp+8gA2GlpBPUiTfFEmI6B5rMmo0m0CFA2UDZQOX/JMk4bytFaairUAJP8ATQ/FFtbD7AI2+IiNgcSyyIUNSrTAWYXQxQuwiVgyoUDcgCJHEjHbeyHsVR7RT+JfMuw16WpCmEK6IhJDEadMRpAseGNKairYFBvg4yl2Nm6471aFWoHJOsKTJkgmfOcax9ALn6NICmikKgCgKPCABEDoNsZjl/ypdIp4o+zxfLMtN1dxqCmdIOkHmtgbHY2PGYxvtTMh21pTFJGgBVBJBAHhvudjqN4NuQVAO+3HUfe872UdTHnh7srtCjlyxq0e81AAaiSAftlYliJ+6IJF5xZwSyuSam++CvVD+GfVj0J59AJ6Y3qA8KiTyH67/r/lxrMkhirwItC3JFiI4BSDI4X2wfs7syrXJSmhgXYA6Qo51Hay+t+Qw1JK2LubwhRmkx7x3ge6OpPHzn1x0Ps37NnMAd9qFG5RlW5P2aQ3dTxtpG8zOL7IezeXytPvsy6aRfU4/lg8NFM+Ko3JntyGKvt/25a65fVSUiDUa9Zx0myL+wMSlqOWIfyOoKOZF9Wy+W7MQOysajghQCDVYCJBcQtOmJEhIHMzjhu3/aitmf5dgnw0acimPxRdz9PPFdW7QeoP/kM7UztqcvUHJlLGT1BhTwggEBqUGEKICN7rLLd4OnxMfuwINiAcaOlm5chc8YANuJ/mPsFHujpbfyW3XhgnczeoQYtEwi9CV/2JfywRVCyAIizX/wB7jb8C3O24wE1ySBTEkTBiAo46Rso5sb8ZF8VE+5c9ke0lXJFjS0hnAB1INUCSAF2prc7yxsfKrel3wBUlZJPckyzHi1ObvPXxcBrwoSq7RUfnuoPQH3j526HfE1ypZjr8bxJWYCgfFUcmFHSZ4WtgOlkZNvAMsWBAinTFmJ5j7R3ZugHoL4apUNMCGGoe4IFVxEyx2pU/qRzFx0dLtvKjKkPR15gyBnGQHSSbGmph20CBqgG08hjl81TqTpVYR5bWG1BwDdmc8ibgxFpAOAm3zgLSXGTMxmwIA0kr7qgfy06qD7zc2af81jgL09J1ViWY30T4j1c7gdNz0scaNZaf9M6m+3y/ADcfiN+QGNploYBwWqH3aY3PGXO6jjG/4RfDXQuWaBdyKhbu1WwYW0/dQC5a/DnJImcdN7P1MmdYz1OqdWk06dIaatTck1dBURsVmJub74oqaknVKsy7v/0qQ4BRszcjBE+6GPiwGvmgAVpz4vfdvfed55KeXHiTwXbuG3bSwz8BmekBUCltAUhlopJIlBeQN2MrN5YmcVtKjqHeVWOknfd3PHTP1Y2HU2JFpCgQzz3ouqAkFeRci4/CL844yoVDmGPer51VhSoJsWUDS1zYABjsDhroHICpVaqyoiwPhRdhzJncwLsfoBY1AaJFIqXA8dYmEpjbwnnw1bk2UcT0nZ3sZXrZRsxSqUxltDMz+LvXFOdS6SAAJUgLqgkSSbEc0dOlWcaKIulNTLVDtqLfQuRa6qNwEc7whlCss1TQFW0kpRFnqEeOod9AE+oSYFix2hbNZrUAqjRTW4WZv9pj8T9fQAC2NV67VWAj7qIosJNlUefqTvJw4Yy+0NW57imeQ4Gp12XhJurRjQHIgifw/iJIrEWUEjQDxeOPJPVuRylVNd4emKjGSXUim1rlmMaIA3LL64Blcs1VoG9ySTAA4uxOwHE4fVNc0MvZI1VareEELu7n4aQMQu5MbsQAzSQE2Xfsx7LNne8pZSsi6QO+aoGDlWJ0hQoINO17gk7jYYr/AGj7JfLVWyQhVGlqlU2FWwbWTwpKTAQTfmxEK06paaOVZkpDxVKplC8WNSpHu0xPhp334scL18/pHd0iRTBk6gDrPF2VpHkt46mSZ1Jse0gGazI093TkUwZJNmc/ab9F2A5kkneQymuWY6aa3dvyUc3PAeZsASD5TLLV1Fl7sKJaonurylGmSTYBSN9rYnmVNQKlIqyLsimHm0sVaCznms7AWAAxVYEasWzua1kADSi2RN4HEk8WO5bj0AABMhkg0u5K0k94jck7U1n4z9BJO2IZLJ6nIY92FvUZh7oHTctwC7knFhlsvUztanl8ukDZFn3VtqqORx4k+QGwGHtJCUxnsHsar2lmRTQaKagaiPdpUwTCidybxNySSeJx7UadPKUVy2XGkKItuJuZPFjuT1xDsfsql2dllo0rubsxF2bi5/ID0xQ+0Xa4oJPvVHkIp4nix6Dj6Djjz9bV8jxwdEY7UEq5qmphqiKeRYA/LGY4T/2U1PHUlna7E8ScZiVGKxqpIJFgN2PM8hz679cAW8lbCbsbtfgOX7vjMZj0pOkcsVbO/wDZ/wBj1KItdWatEogcLppm/jdZtJJAQyJO82Y7Z7fpZOcvQpq9SmNUadNGlIB1ad2a4MmSemMxmOKPzyydLwsHAdodqVczV1M5qVDMM1o4nQNlEDe5tvhBSAYXxuT7x2k8gevE/IY1jMdiSWDnbsJ3QBYsdTL75aSqkmNt3b6c5GLrJ+075fLvQCgJWkuw/qsHGkkNOhBpAAUA7RI3xvGYFbuRrrgos3RII1sO7gMhURqVpiF4GxnVy3NpApNSUQBEAlr8B8THdo6DyGMxmBeAtZGKFNVTWCVSdOuP5jkC6oNkEH3jfz93G8y4QBSoAHiFIE6RIs1Rt3aP2B4cZjMaOTSdcCugvNSo0IDpkC+0hFAsLeQH0xlDMsW7umi6GsabXD8ixt4vvCCOEYzGYL4BF5Oo9mPYx82HqZV0phH0O1Ulih0hop6V8W/vHSRwHE88tNQhaSKRJBb/AKlU7weCrxjYffIxrGYlpu5O+qKzVLAtUrNVKooAWYRBtJtx3Y/aP5YO9QUCQl6oMF4shG4Sfi++fT7RzGYuRAZXK6wzuYRY1Hcy0woHEmDc259TuwZAzDTQDEJTU3dgLy3kbubwYUcsxmJTZSCGDnqqIjPUcAiaNFHZaYEnxEKYABBt7zESTxKRzffMO+XWxgCosK/IT8LcrgH7wxrGYyiqszk7G6uXNCkXpHXco9WNJQ3HdhSbEjdgTyBF5rshlTVcKsbEydgFBZieMAAm18ZjMNFumaSyWNBTWb+Hy/hS7u7WLBBqao8SdKiSEE+pviOrvoy+X8NG7MzWaoUBJq1ImwAJCCYHMkk5jMZvLXo3QHOZldPd0pFMGSTZnb7bfouwHMkkw7PyRqvpBAsWYnZVUSzWuYA2F8ZjMU4RLlhs/mwQKdMFaSmQDux2NR4+I8tgLDiSLI5E1nVFiW57CBJJ6AAnGsZh3hMVZaLannlNWjSVO/pK6rpqATUkgE6iZSZgAEBRHWfdMp2XlsmrPRoU6ZMDwqAW5AnePXGYzHF8WqpI6dFtplP2p2gER61QkhRJj5AD8scXkKL5qsa1XfZV4KvBR+743jMcyGZ1lPs1YE4zGYzChP/Z"/>
          <p:cNvSpPr>
            <a:spLocks noChangeAspect="1" noChangeArrowheads="1"/>
          </p:cNvSpPr>
          <p:nvPr/>
        </p:nvSpPr>
        <p:spPr bwMode="auto">
          <a:xfrm>
            <a:off x="2954337" y="2012517"/>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800">
              <a:solidFill>
                <a:srgbClr val="000000"/>
              </a:solidFill>
              <a:latin typeface="Calibri" charset="0"/>
            </a:endParaRPr>
          </a:p>
        </p:txBody>
      </p:sp>
      <p:sp>
        <p:nvSpPr>
          <p:cNvPr id="11" name="TextBox 39"/>
          <p:cNvSpPr txBox="1">
            <a:spLocks noChangeArrowheads="1"/>
          </p:cNvSpPr>
          <p:nvPr/>
        </p:nvSpPr>
        <p:spPr bwMode="auto">
          <a:xfrm>
            <a:off x="381000" y="990600"/>
            <a:ext cx="31242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gn="ctr">
              <a:lnSpc>
                <a:spcPct val="90000"/>
              </a:lnSpc>
            </a:pPr>
            <a:r>
              <a:rPr lang="en-US" sz="1800">
                <a:solidFill>
                  <a:srgbClr val="000000"/>
                </a:solidFill>
                <a:latin typeface="Core Sans A 35 Light" charset="0"/>
                <a:ea typeface="Core Sans A 35 Light" charset="0"/>
                <a:cs typeface="Core Sans A 35 Light" charset="0"/>
              </a:rPr>
              <a:t>Office building delivers electricity to  utility</a:t>
            </a:r>
          </a:p>
        </p:txBody>
      </p:sp>
      <p:sp>
        <p:nvSpPr>
          <p:cNvPr id="12" name="TextBox 39"/>
          <p:cNvSpPr txBox="1">
            <a:spLocks noChangeArrowheads="1"/>
          </p:cNvSpPr>
          <p:nvPr/>
        </p:nvSpPr>
        <p:spPr bwMode="auto">
          <a:xfrm>
            <a:off x="4343400" y="985838"/>
            <a:ext cx="3366588"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gn="ctr">
              <a:lnSpc>
                <a:spcPct val="90000"/>
              </a:lnSpc>
            </a:pPr>
            <a:r>
              <a:rPr lang="en-US" sz="1800">
                <a:solidFill>
                  <a:srgbClr val="000000"/>
                </a:solidFill>
                <a:latin typeface="Core Sans A 35 Light" charset="0"/>
                <a:ea typeface="Core Sans A 35 Light" charset="0"/>
                <a:cs typeface="Core Sans A 35 Light" charset="0"/>
              </a:rPr>
              <a:t>Utility gives residents a credit each month on their electric bills</a:t>
            </a:r>
          </a:p>
        </p:txBody>
      </p:sp>
      <p:pic>
        <p:nvPicPr>
          <p:cNvPr id="13" name="Picture 3" descr="C:\Users\fiskem\Desktop\NP solar photos - Thom Amdur\DSC_1360.JPG"/>
          <p:cNvPicPr>
            <a:picLocks noChangeAspect="1" noChangeArrowheads="1"/>
          </p:cNvPicPr>
          <p:nvPr/>
        </p:nvPicPr>
        <p:blipFill>
          <a:blip r:embed="rId2">
            <a:extLst>
              <a:ext uri="{28A0092B-C50C-407E-A947-70E740481C1C}">
                <a14:useLocalDpi xmlns:a14="http://schemas.microsoft.com/office/drawing/2010/main" val="0"/>
              </a:ext>
            </a:extLst>
          </a:blip>
          <a:srcRect l="20544" r="1057"/>
          <a:stretch>
            <a:fillRect/>
          </a:stretch>
        </p:blipFill>
        <p:spPr bwMode="auto">
          <a:xfrm>
            <a:off x="700306" y="1742139"/>
            <a:ext cx="2586965" cy="2192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ight Arrow 13"/>
          <p:cNvSpPr/>
          <p:nvPr/>
        </p:nvSpPr>
        <p:spPr>
          <a:xfrm>
            <a:off x="3017266" y="556765"/>
            <a:ext cx="1702942" cy="253023"/>
          </a:xfrm>
          <a:prstGeom prst="rightArrow">
            <a:avLst>
              <a:gd name="adj1" fmla="val 50000"/>
              <a:gd name="adj2" fmla="val 649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Box 39"/>
          <p:cNvSpPr txBox="1">
            <a:spLocks noChangeArrowheads="1"/>
          </p:cNvSpPr>
          <p:nvPr/>
        </p:nvSpPr>
        <p:spPr bwMode="auto">
          <a:xfrm>
            <a:off x="3256449" y="4145161"/>
            <a:ext cx="1414177"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nSpc>
                <a:spcPct val="90000"/>
              </a:lnSpc>
            </a:pPr>
            <a:r>
              <a:rPr lang="en-US" sz="2800">
                <a:solidFill>
                  <a:srgbClr val="000000"/>
                </a:solidFill>
                <a:latin typeface="Core Sans A 45" charset="0"/>
                <a:ea typeface="Core Sans A 45" charset="0"/>
                <a:cs typeface="Core Sans A 45" charset="0"/>
              </a:rPr>
              <a:t>PEPCO</a:t>
            </a:r>
          </a:p>
        </p:txBody>
      </p:sp>
      <p:sp>
        <p:nvSpPr>
          <p:cNvPr id="17" name="Bent Arrow 16"/>
          <p:cNvSpPr/>
          <p:nvPr/>
        </p:nvSpPr>
        <p:spPr>
          <a:xfrm flipV="1">
            <a:off x="1784732" y="3934465"/>
            <a:ext cx="1232534" cy="701600"/>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8" name="Picture 2" descr="C:\Users\stevensh\AppData\Local\Microsoft\Windows\Temporary Internet Files\Content.Outlook\K3TFRRMU\trinity edit 2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00" y="1742139"/>
            <a:ext cx="2645738" cy="2170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Bent Arrow 18"/>
          <p:cNvSpPr/>
          <p:nvPr/>
        </p:nvSpPr>
        <p:spPr>
          <a:xfrm rot="16200000" flipV="1">
            <a:off x="5275420" y="3724409"/>
            <a:ext cx="606712" cy="1026824"/>
          </a:xfrm>
          <a:prstGeom prst="bentArrow">
            <a:avLst>
              <a:gd name="adj1" fmla="val 25000"/>
              <a:gd name="adj2" fmla="val 25000"/>
              <a:gd name="adj3" fmla="val 25000"/>
              <a:gd name="adj4" fmla="val 419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46338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re Sans A 45" charset="0"/>
                <a:ea typeface="Core Sans A 45" charset="0"/>
                <a:cs typeface="Core Sans A 45" charset="0"/>
              </a:rPr>
              <a:t>Impact and Energy Produced</a:t>
            </a:r>
          </a:p>
        </p:txBody>
      </p:sp>
      <p:pic>
        <p:nvPicPr>
          <p:cNvPr id="3" name="Picture 3" descr="A screenshot of a cell phone&#10;&#10;Description generated with very high confidence">
            <a:extLst>
              <a:ext uri="{FF2B5EF4-FFF2-40B4-BE49-F238E27FC236}">
                <a16:creationId xmlns:a16="http://schemas.microsoft.com/office/drawing/2014/main" id="{3A0B5EFB-2A97-4607-83EC-E4FE957DAE24}"/>
              </a:ext>
            </a:extLst>
          </p:cNvPr>
          <p:cNvPicPr>
            <a:picLocks noChangeAspect="1"/>
          </p:cNvPicPr>
          <p:nvPr/>
        </p:nvPicPr>
        <p:blipFill>
          <a:blip r:embed="rId2"/>
          <a:stretch>
            <a:fillRect/>
          </a:stretch>
        </p:blipFill>
        <p:spPr>
          <a:xfrm>
            <a:off x="1313858" y="676384"/>
            <a:ext cx="6508705" cy="1629580"/>
          </a:xfrm>
          <a:prstGeom prst="rect">
            <a:avLst/>
          </a:prstGeom>
        </p:spPr>
      </p:pic>
      <p:pic>
        <p:nvPicPr>
          <p:cNvPr id="5" name="Picture 8" descr="A screenshot of a cell phone&#10;&#10;Description generated with very high confidence">
            <a:extLst>
              <a:ext uri="{FF2B5EF4-FFF2-40B4-BE49-F238E27FC236}">
                <a16:creationId xmlns:a16="http://schemas.microsoft.com/office/drawing/2014/main" id="{0A5BB3DE-6570-4436-8AD4-F37B4A8C72A9}"/>
              </a:ext>
            </a:extLst>
          </p:cNvPr>
          <p:cNvPicPr>
            <a:picLocks noChangeAspect="1"/>
          </p:cNvPicPr>
          <p:nvPr/>
        </p:nvPicPr>
        <p:blipFill>
          <a:blip r:embed="rId3"/>
          <a:stretch>
            <a:fillRect/>
          </a:stretch>
        </p:blipFill>
        <p:spPr>
          <a:xfrm>
            <a:off x="285312" y="2327091"/>
            <a:ext cx="3790788" cy="2292323"/>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915F2E26-AC82-4C6B-8CE0-0B54F751A53C}"/>
              </a:ext>
            </a:extLst>
          </p:cNvPr>
          <p:cNvPicPr>
            <a:picLocks noChangeAspect="1"/>
          </p:cNvPicPr>
          <p:nvPr/>
        </p:nvPicPr>
        <p:blipFill>
          <a:blip r:embed="rId4"/>
          <a:stretch>
            <a:fillRect/>
          </a:stretch>
        </p:blipFill>
        <p:spPr>
          <a:xfrm>
            <a:off x="4478521" y="2333521"/>
            <a:ext cx="4164771" cy="2260876"/>
          </a:xfrm>
          <a:prstGeom prst="rect">
            <a:avLst/>
          </a:prstGeom>
        </p:spPr>
      </p:pic>
    </p:spTree>
    <p:extLst>
      <p:ext uri="{BB962C8B-B14F-4D97-AF65-F5344CB8AC3E}">
        <p14:creationId xmlns:p14="http://schemas.microsoft.com/office/powerpoint/2010/main" val="206070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a:xfrm>
            <a:off x="1417645" y="205019"/>
            <a:ext cx="6308710" cy="733425"/>
          </a:xfrm>
        </p:spPr>
        <p:txBody>
          <a:bodyPr>
            <a:normAutofit/>
          </a:bodyPr>
          <a:lstStyle/>
          <a:p>
            <a:pPr algn="ctr"/>
            <a:r>
              <a:rPr lang="en-US">
                <a:latin typeface="Core Sans A 45" charset="0"/>
                <a:ea typeface="Core Sans A 45" charset="0"/>
                <a:cs typeface="Core Sans A 45" charset="0"/>
              </a:rPr>
              <a:t>Challenge: SREC Market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14256689"/>
              </p:ext>
            </p:extLst>
          </p:nvPr>
        </p:nvGraphicFramePr>
        <p:xfrm>
          <a:off x="583442" y="1053935"/>
          <a:ext cx="5623560" cy="334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6" name="TextBox 2"/>
          <p:cNvSpPr txBox="1">
            <a:spLocks noChangeArrowheads="1"/>
          </p:cNvSpPr>
          <p:nvPr/>
        </p:nvSpPr>
        <p:spPr bwMode="auto">
          <a:xfrm>
            <a:off x="5222427" y="1301213"/>
            <a:ext cx="1914525"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r>
              <a:rPr lang="en-US" sz="1800" b="1">
                <a:solidFill>
                  <a:schemeClr val="tx1"/>
                </a:solidFill>
                <a:latin typeface="Core Sans A 35 Light" charset="0"/>
                <a:ea typeface="Core Sans A 35 Light" charset="0"/>
                <a:cs typeface="Core Sans A 35 Light" charset="0"/>
              </a:rPr>
              <a:t>Tax equity: energy tax credits (federal subsidy)</a:t>
            </a:r>
          </a:p>
          <a:p>
            <a:endParaRPr lang="en-US" sz="1800" b="1">
              <a:solidFill>
                <a:schemeClr val="tx1"/>
              </a:solidFill>
              <a:latin typeface="Core Sans A 35 Light" charset="0"/>
              <a:ea typeface="Core Sans A 35 Light" charset="0"/>
              <a:cs typeface="Core Sans A 35 Light" charset="0"/>
            </a:endParaRPr>
          </a:p>
          <a:p>
            <a:r>
              <a:rPr lang="en-US" sz="1800" b="1">
                <a:solidFill>
                  <a:schemeClr val="tx1"/>
                </a:solidFill>
                <a:latin typeface="Core Sans A 35 Light" charset="0"/>
                <a:ea typeface="Core Sans A 35 Light" charset="0"/>
                <a:cs typeface="Core Sans A 35 Light" charset="0"/>
              </a:rPr>
              <a:t>Debt: SRECS (state subsidy) and loan</a:t>
            </a:r>
          </a:p>
          <a:p>
            <a:endParaRPr lang="en-US" sz="1800" b="1">
              <a:solidFill>
                <a:schemeClr val="tx1"/>
              </a:solidFill>
              <a:latin typeface="Core Sans A 35 Light" charset="0"/>
              <a:ea typeface="Core Sans A 35 Light" charset="0"/>
              <a:cs typeface="Core Sans A 35 Light" charset="0"/>
            </a:endParaRPr>
          </a:p>
          <a:p>
            <a:r>
              <a:rPr lang="en-US" sz="1800" b="1">
                <a:solidFill>
                  <a:schemeClr val="tx1"/>
                </a:solidFill>
                <a:latin typeface="Core Sans A 35 Light" charset="0"/>
                <a:ea typeface="Core Sans A 35 Light" charset="0"/>
                <a:cs typeface="Core Sans A 35 Light" charset="0"/>
              </a:rPr>
              <a:t>Grants: DC government </a:t>
            </a:r>
          </a:p>
        </p:txBody>
      </p:sp>
    </p:spTree>
    <p:extLst>
      <p:ext uri="{BB962C8B-B14F-4D97-AF65-F5344CB8AC3E}">
        <p14:creationId xmlns:p14="http://schemas.microsoft.com/office/powerpoint/2010/main" val="175759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579" y="3194447"/>
            <a:ext cx="2047875"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Bent Arrow 8"/>
          <p:cNvSpPr/>
          <p:nvPr/>
        </p:nvSpPr>
        <p:spPr>
          <a:xfrm rot="5400000" flipH="1">
            <a:off x="5452467" y="1165027"/>
            <a:ext cx="408385" cy="2736056"/>
          </a:xfrm>
          <a:prstGeom prst="bentArrow">
            <a:avLst>
              <a:gd name="adj1" fmla="val 25000"/>
              <a:gd name="adj2" fmla="val 30514"/>
              <a:gd name="adj3" fmla="val 50000"/>
              <a:gd name="adj4" fmla="val 23624"/>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350">
              <a:solidFill>
                <a:prstClr val="black"/>
              </a:solidFill>
              <a:latin typeface="Core Sans A 45" charset="0"/>
              <a:ea typeface="Core Sans A 45" charset="0"/>
              <a:cs typeface="Core Sans A 45" charset="0"/>
            </a:endParaRPr>
          </a:p>
        </p:txBody>
      </p:sp>
      <p:sp>
        <p:nvSpPr>
          <p:cNvPr id="10" name="Bent Arrow 9"/>
          <p:cNvSpPr/>
          <p:nvPr/>
        </p:nvSpPr>
        <p:spPr>
          <a:xfrm rot="5400000">
            <a:off x="2800350" y="2012157"/>
            <a:ext cx="235744" cy="807244"/>
          </a:xfrm>
          <a:prstGeom prst="bentArrow">
            <a:avLst>
              <a:gd name="adj1" fmla="val 25000"/>
              <a:gd name="adj2" fmla="val 30514"/>
              <a:gd name="adj3" fmla="val 50000"/>
              <a:gd name="adj4" fmla="val 23624"/>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latin typeface="Core Sans A 45" charset="0"/>
              <a:ea typeface="Core Sans A 45" charset="0"/>
              <a:cs typeface="Core Sans A 45" charset="0"/>
            </a:endParaRPr>
          </a:p>
        </p:txBody>
      </p:sp>
      <p:sp>
        <p:nvSpPr>
          <p:cNvPr id="11" name="Rectangle 10"/>
          <p:cNvSpPr/>
          <p:nvPr/>
        </p:nvSpPr>
        <p:spPr>
          <a:xfrm>
            <a:off x="3130154" y="2514600"/>
            <a:ext cx="1371600" cy="548879"/>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Aft>
                <a:spcPts val="150"/>
              </a:spcAft>
              <a:defRPr/>
            </a:pPr>
            <a:r>
              <a:rPr lang="en-US" sz="1275" b="1">
                <a:solidFill>
                  <a:srgbClr val="FFFFFF"/>
                </a:solidFill>
                <a:latin typeface="Core Sans A 45" charset="0"/>
                <a:ea typeface="Core Sans A 45" charset="0"/>
                <a:cs typeface="Core Sans A 45" charset="0"/>
              </a:rPr>
              <a:t>Project Company</a:t>
            </a:r>
          </a:p>
          <a:p>
            <a:pPr>
              <a:lnSpc>
                <a:spcPct val="90000"/>
              </a:lnSpc>
              <a:spcAft>
                <a:spcPts val="450"/>
              </a:spcAft>
              <a:defRPr/>
            </a:pPr>
            <a:r>
              <a:rPr lang="en-US" altLang="en-US" sz="900" b="1">
                <a:solidFill>
                  <a:srgbClr val="FFFFFF"/>
                </a:solidFill>
                <a:latin typeface="Core Sans A 45" charset="0"/>
                <a:ea typeface="Core Sans A 45" charset="0"/>
                <a:cs typeface="Core Sans A 45" charset="0"/>
              </a:rPr>
              <a:t>Owns panels </a:t>
            </a:r>
            <a:r>
              <a:rPr lang="en-US" altLang="en-US" sz="900">
                <a:solidFill>
                  <a:srgbClr val="FFFFFF"/>
                </a:solidFill>
                <a:latin typeface="Core Sans A 45" charset="0"/>
                <a:ea typeface="Core Sans A 45" charset="0"/>
                <a:cs typeface="Core Sans A 45" charset="0"/>
              </a:rPr>
              <a:t> </a:t>
            </a:r>
            <a:r>
              <a:rPr lang="en-US" sz="900" b="1">
                <a:solidFill>
                  <a:srgbClr val="FFFFFF"/>
                </a:solidFill>
                <a:latin typeface="Core Sans A 45" charset="0"/>
                <a:ea typeface="Core Sans A 45" charset="0"/>
                <a:cs typeface="Core Sans A 45" charset="0"/>
              </a:rPr>
              <a:t> </a:t>
            </a:r>
          </a:p>
        </p:txBody>
      </p:sp>
      <p:sp>
        <p:nvSpPr>
          <p:cNvPr id="12" name="Rectangle 11"/>
          <p:cNvSpPr/>
          <p:nvPr/>
        </p:nvSpPr>
        <p:spPr>
          <a:xfrm>
            <a:off x="6229350" y="1200151"/>
            <a:ext cx="1371600" cy="47982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Aft>
                <a:spcPts val="300"/>
              </a:spcAft>
              <a:defRPr/>
            </a:pPr>
            <a:r>
              <a:rPr lang="en-US" sz="1200" b="1">
                <a:solidFill>
                  <a:schemeClr val="bg1"/>
                </a:solidFill>
                <a:latin typeface="Core Sans A 45" charset="0"/>
                <a:ea typeface="Core Sans A 45" charset="0"/>
                <a:cs typeface="Core Sans A 45" charset="0"/>
              </a:rPr>
              <a:t>   DC Residents </a:t>
            </a:r>
          </a:p>
        </p:txBody>
      </p:sp>
      <p:cxnSp>
        <p:nvCxnSpPr>
          <p:cNvPr id="13" name="Straight Connector 12"/>
          <p:cNvCxnSpPr>
            <a:stCxn id="11" idx="2"/>
          </p:cNvCxnSpPr>
          <p:nvPr/>
        </p:nvCxnSpPr>
        <p:spPr>
          <a:xfrm>
            <a:off x="3815954" y="3063479"/>
            <a:ext cx="0" cy="4798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9"/>
          <p:cNvSpPr txBox="1">
            <a:spLocks noChangeArrowheads="1"/>
          </p:cNvSpPr>
          <p:nvPr/>
        </p:nvSpPr>
        <p:spPr bwMode="auto">
          <a:xfrm>
            <a:off x="4754109" y="2180383"/>
            <a:ext cx="1536492"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nSpc>
                <a:spcPct val="90000"/>
              </a:lnSpc>
            </a:pPr>
            <a:r>
              <a:rPr lang="en-US" sz="900">
                <a:solidFill>
                  <a:srgbClr val="000000"/>
                </a:solidFill>
                <a:latin typeface="Core Sans A 45" charset="0"/>
                <a:ea typeface="Core Sans A 45" charset="0"/>
                <a:cs typeface="Core Sans A 45" charset="0"/>
              </a:rPr>
              <a:t>Pepco allocates billing credits to low-income residents in DC</a:t>
            </a:r>
          </a:p>
        </p:txBody>
      </p:sp>
      <p:sp>
        <p:nvSpPr>
          <p:cNvPr id="15" name="Rectangle 14"/>
          <p:cNvSpPr/>
          <p:nvPr/>
        </p:nvSpPr>
        <p:spPr>
          <a:xfrm>
            <a:off x="6229350" y="1885951"/>
            <a:ext cx="1371600" cy="411956"/>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Aft>
                <a:spcPts val="300"/>
              </a:spcAft>
              <a:defRPr/>
            </a:pPr>
            <a:r>
              <a:rPr lang="en-US" sz="1200" b="1">
                <a:solidFill>
                  <a:srgbClr val="FFFFFF"/>
                </a:solidFill>
                <a:latin typeface="Core Sans A 45" charset="0"/>
                <a:ea typeface="Core Sans A 45" charset="0"/>
                <a:cs typeface="Core Sans A 45" charset="0"/>
              </a:rPr>
              <a:t>       PEPCO</a:t>
            </a:r>
          </a:p>
        </p:txBody>
      </p:sp>
      <p:sp>
        <p:nvSpPr>
          <p:cNvPr id="16" name="TextBox 39"/>
          <p:cNvSpPr txBox="1">
            <a:spLocks noChangeArrowheads="1"/>
          </p:cNvSpPr>
          <p:nvPr/>
        </p:nvSpPr>
        <p:spPr bwMode="auto">
          <a:xfrm>
            <a:off x="1651623" y="2545866"/>
            <a:ext cx="1473770"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nSpc>
                <a:spcPct val="90000"/>
              </a:lnSpc>
            </a:pPr>
            <a:r>
              <a:rPr lang="en-US" sz="900">
                <a:solidFill>
                  <a:srgbClr val="000000"/>
                </a:solidFill>
                <a:latin typeface="Core Sans A 45" charset="0"/>
                <a:ea typeface="Core Sans A 45" charset="0"/>
                <a:cs typeface="Core Sans A 45" charset="0"/>
              </a:rPr>
              <a:t>Company sells  SRECs to pay expenses and debt service on loan</a:t>
            </a:r>
          </a:p>
        </p:txBody>
      </p:sp>
      <p:cxnSp>
        <p:nvCxnSpPr>
          <p:cNvPr id="17" name="Straight Connector 16"/>
          <p:cNvCxnSpPr/>
          <p:nvPr/>
        </p:nvCxnSpPr>
        <p:spPr>
          <a:xfrm>
            <a:off x="2400300" y="4120754"/>
            <a:ext cx="62865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16857" y="3886201"/>
            <a:ext cx="883444" cy="46910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lang="en-US" sz="1200" b="1">
                <a:solidFill>
                  <a:srgbClr val="FFFFFF"/>
                </a:solidFill>
                <a:latin typeface="Core Sans A 45" charset="0"/>
                <a:ea typeface="Core Sans A 45" charset="0"/>
                <a:cs typeface="Core Sans A 45" charset="0"/>
              </a:rPr>
              <a:t>Building Owner </a:t>
            </a:r>
          </a:p>
        </p:txBody>
      </p:sp>
      <p:sp>
        <p:nvSpPr>
          <p:cNvPr id="19" name="TextBox 39"/>
          <p:cNvSpPr txBox="1">
            <a:spLocks noChangeArrowheads="1"/>
          </p:cNvSpPr>
          <p:nvPr/>
        </p:nvSpPr>
        <p:spPr bwMode="auto">
          <a:xfrm>
            <a:off x="1436640" y="4352940"/>
            <a:ext cx="1314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r>
              <a:rPr lang="en-US" sz="900">
                <a:solidFill>
                  <a:srgbClr val="000000"/>
                </a:solidFill>
                <a:latin typeface="Core Sans A 45" charset="0"/>
                <a:ea typeface="Core Sans A 45" charset="0"/>
                <a:cs typeface="Core Sans A 45" charset="0"/>
              </a:rPr>
              <a:t>License for roof space</a:t>
            </a:r>
          </a:p>
        </p:txBody>
      </p:sp>
      <p:sp>
        <p:nvSpPr>
          <p:cNvPr id="20" name="Rectangle 19"/>
          <p:cNvSpPr/>
          <p:nvPr/>
        </p:nvSpPr>
        <p:spPr>
          <a:xfrm>
            <a:off x="1879998" y="3128963"/>
            <a:ext cx="920353" cy="4107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Aft>
                <a:spcPts val="300"/>
              </a:spcAft>
              <a:defRPr/>
            </a:pPr>
            <a:r>
              <a:rPr lang="en-US" sz="1050" err="1">
                <a:solidFill>
                  <a:schemeClr val="tx1"/>
                </a:solidFill>
                <a:latin typeface="Core Sans A 45" charset="0"/>
                <a:ea typeface="Core Sans A 45" charset="0"/>
                <a:cs typeface="Core Sans A 45" charset="0"/>
              </a:rPr>
              <a:t>SREC</a:t>
            </a:r>
            <a:r>
              <a:rPr lang="en-US" sz="1050">
                <a:solidFill>
                  <a:schemeClr val="tx1"/>
                </a:solidFill>
                <a:latin typeface="Core Sans A 45" charset="0"/>
                <a:ea typeface="Core Sans A 45" charset="0"/>
                <a:cs typeface="Core Sans A 45" charset="0"/>
              </a:rPr>
              <a:t> Purchaser</a:t>
            </a:r>
          </a:p>
        </p:txBody>
      </p:sp>
      <p:cxnSp>
        <p:nvCxnSpPr>
          <p:cNvPr id="21" name="Straight Connector 20"/>
          <p:cNvCxnSpPr>
            <a:cxnSpLocks/>
            <a:endCxn id="10" idx="0"/>
          </p:cNvCxnSpPr>
          <p:nvPr/>
        </p:nvCxnSpPr>
        <p:spPr>
          <a:xfrm>
            <a:off x="3267248" y="2155497"/>
            <a:ext cx="548706" cy="359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9"/>
          <p:cNvSpPr txBox="1">
            <a:spLocks noChangeArrowheads="1"/>
          </p:cNvSpPr>
          <p:nvPr/>
        </p:nvSpPr>
        <p:spPr bwMode="auto">
          <a:xfrm>
            <a:off x="4768454" y="3684090"/>
            <a:ext cx="1657350"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nSpc>
                <a:spcPct val="90000"/>
              </a:lnSpc>
            </a:pPr>
            <a:r>
              <a:rPr lang="en-US" sz="900">
                <a:solidFill>
                  <a:srgbClr val="000000"/>
                </a:solidFill>
                <a:latin typeface="Core Sans A 45" charset="0"/>
                <a:ea typeface="Core Sans A 45" charset="0"/>
                <a:cs typeface="Core Sans A 45" charset="0"/>
              </a:rPr>
              <a:t>Facility qualifies as Community Renewable Energy Facility under Community Solar Law</a:t>
            </a:r>
          </a:p>
        </p:txBody>
      </p:sp>
      <p:sp>
        <p:nvSpPr>
          <p:cNvPr id="23" name="TextBox 39"/>
          <p:cNvSpPr txBox="1">
            <a:spLocks noChangeArrowheads="1"/>
          </p:cNvSpPr>
          <p:nvPr/>
        </p:nvSpPr>
        <p:spPr bwMode="auto">
          <a:xfrm>
            <a:off x="4511277" y="2795900"/>
            <a:ext cx="1508522"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pPr>
              <a:lnSpc>
                <a:spcPct val="90000"/>
              </a:lnSpc>
            </a:pPr>
            <a:r>
              <a:rPr lang="en-US" sz="900">
                <a:solidFill>
                  <a:srgbClr val="000000"/>
                </a:solidFill>
                <a:latin typeface="Core Sans A 45" charset="0"/>
                <a:ea typeface="Core Sans A 45" charset="0"/>
                <a:cs typeface="Core Sans A 45" charset="0"/>
              </a:rPr>
              <a:t>Project Company sends energy from solar panels to the grid</a:t>
            </a:r>
          </a:p>
        </p:txBody>
      </p:sp>
      <p:sp>
        <p:nvSpPr>
          <p:cNvPr id="24" name="Right Arrow 23"/>
          <p:cNvSpPr/>
          <p:nvPr/>
        </p:nvSpPr>
        <p:spPr>
          <a:xfrm rot="16200000">
            <a:off x="6736557" y="1715692"/>
            <a:ext cx="346472" cy="229790"/>
          </a:xfrm>
          <a:prstGeom prst="rightArrow">
            <a:avLst>
              <a:gd name="adj1" fmla="val 50000"/>
              <a:gd name="adj2" fmla="val 7781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latin typeface="Core Sans A 45" charset="0"/>
              <a:ea typeface="Core Sans A 45" charset="0"/>
              <a:cs typeface="Core Sans A 45" charset="0"/>
            </a:endParaRPr>
          </a:p>
        </p:txBody>
      </p:sp>
      <p:sp>
        <p:nvSpPr>
          <p:cNvPr id="26" name="Oval 25"/>
          <p:cNvSpPr/>
          <p:nvPr/>
        </p:nvSpPr>
        <p:spPr>
          <a:xfrm>
            <a:off x="2751091" y="1663643"/>
            <a:ext cx="1096724" cy="491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lang="en-US" altLang="en-US" sz="1050" b="1">
                <a:solidFill>
                  <a:schemeClr val="bg1"/>
                </a:solidFill>
                <a:latin typeface="Core Sans A 45" charset="0"/>
                <a:ea typeface="Core Sans A 45" charset="0"/>
                <a:cs typeface="Core Sans A 45" charset="0"/>
              </a:rPr>
              <a:t>Nonprofit manager</a:t>
            </a:r>
            <a:endParaRPr lang="en-US" sz="1500">
              <a:solidFill>
                <a:schemeClr val="bg1"/>
              </a:solidFill>
              <a:latin typeface="Core Sans A 45" charset="0"/>
              <a:ea typeface="Core Sans A 45" charset="0"/>
              <a:cs typeface="Core Sans A 45" charset="0"/>
            </a:endParaRPr>
          </a:p>
        </p:txBody>
      </p:sp>
      <p:sp>
        <p:nvSpPr>
          <p:cNvPr id="27" name="Rectangle 7"/>
          <p:cNvSpPr>
            <a:spLocks noChangeArrowheads="1"/>
          </p:cNvSpPr>
          <p:nvPr/>
        </p:nvSpPr>
        <p:spPr bwMode="auto">
          <a:xfrm>
            <a:off x="2550747" y="1210790"/>
            <a:ext cx="1365253" cy="528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spcAft>
                <a:spcPts val="300"/>
              </a:spcAft>
            </a:pPr>
            <a:r>
              <a:rPr lang="en-US" sz="1050">
                <a:solidFill>
                  <a:srgbClr val="000000"/>
                </a:solidFill>
                <a:latin typeface="Core Sans A 45" charset="0"/>
                <a:ea typeface="Core Sans A 45" charset="0"/>
                <a:cs typeface="Core Sans A 45" charset="0"/>
              </a:rPr>
              <a:t>New Partners Community Solar Corp.</a:t>
            </a:r>
          </a:p>
        </p:txBody>
      </p:sp>
      <p:sp>
        <p:nvSpPr>
          <p:cNvPr id="28" name="Bent Arrow 27"/>
          <p:cNvSpPr/>
          <p:nvPr/>
        </p:nvSpPr>
        <p:spPr>
          <a:xfrm rot="16200000" flipH="1">
            <a:off x="2631372" y="2781077"/>
            <a:ext cx="297476" cy="759619"/>
          </a:xfrm>
          <a:prstGeom prst="bentArrow">
            <a:avLst>
              <a:gd name="adj1" fmla="val 10644"/>
              <a:gd name="adj2" fmla="val 30300"/>
              <a:gd name="adj3" fmla="val 25982"/>
              <a:gd name="adj4" fmla="val 22035"/>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Core Sans A 45" charset="0"/>
              <a:ea typeface="Core Sans A 45" charset="0"/>
              <a:cs typeface="Core Sans A 45" charset="0"/>
            </a:endParaRPr>
          </a:p>
        </p:txBody>
      </p:sp>
      <p:sp>
        <p:nvSpPr>
          <p:cNvPr id="29" name="Oval 28"/>
          <p:cNvSpPr/>
          <p:nvPr/>
        </p:nvSpPr>
        <p:spPr>
          <a:xfrm>
            <a:off x="3865344" y="1619380"/>
            <a:ext cx="1100065" cy="54285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defRPr/>
            </a:pPr>
            <a:r>
              <a:rPr lang="en-US" altLang="en-US" sz="1050" b="1">
                <a:solidFill>
                  <a:schemeClr val="bg1"/>
                </a:solidFill>
                <a:latin typeface="Core Sans A 45" charset="0"/>
                <a:ea typeface="Core Sans A 45" charset="0"/>
                <a:cs typeface="Core Sans A 45" charset="0"/>
              </a:rPr>
              <a:t>Tax Equity  Investor</a:t>
            </a:r>
            <a:endParaRPr lang="en-US" sz="1500">
              <a:solidFill>
                <a:schemeClr val="bg1"/>
              </a:solidFill>
              <a:latin typeface="Core Sans A 45" charset="0"/>
              <a:ea typeface="Core Sans A 45" charset="0"/>
              <a:cs typeface="Core Sans A 45" charset="0"/>
            </a:endParaRPr>
          </a:p>
        </p:txBody>
      </p:sp>
      <p:cxnSp>
        <p:nvCxnSpPr>
          <p:cNvPr id="30" name="Straight Connector 29"/>
          <p:cNvCxnSpPr/>
          <p:nvPr/>
        </p:nvCxnSpPr>
        <p:spPr>
          <a:xfrm flipV="1">
            <a:off x="3949899" y="2162239"/>
            <a:ext cx="465477" cy="35236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429189" y="2072622"/>
            <a:ext cx="1032314" cy="4918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defRPr/>
            </a:pPr>
            <a:r>
              <a:rPr lang="en-US" altLang="en-US" sz="1050" b="1">
                <a:solidFill>
                  <a:schemeClr val="bg1"/>
                </a:solidFill>
                <a:latin typeface="Core Sans A 45" charset="0"/>
                <a:ea typeface="Core Sans A 45" charset="0"/>
                <a:cs typeface="Core Sans A 45" charset="0"/>
              </a:rPr>
              <a:t>Bank</a:t>
            </a:r>
            <a:endParaRPr lang="en-US" sz="1500">
              <a:solidFill>
                <a:schemeClr val="bg1"/>
              </a:solidFill>
              <a:latin typeface="Core Sans A 45" charset="0"/>
              <a:ea typeface="Core Sans A 45" charset="0"/>
              <a:cs typeface="Core Sans A 45" charset="0"/>
            </a:endParaRPr>
          </a:p>
        </p:txBody>
      </p:sp>
      <p:sp>
        <p:nvSpPr>
          <p:cNvPr id="32" name="Oval 31"/>
          <p:cNvSpPr/>
          <p:nvPr/>
        </p:nvSpPr>
        <p:spPr>
          <a:xfrm>
            <a:off x="1759694" y="937086"/>
            <a:ext cx="903295" cy="4086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defRPr/>
            </a:pPr>
            <a:r>
              <a:rPr lang="en-US" altLang="en-US" sz="1050" b="1">
                <a:solidFill>
                  <a:schemeClr val="bg1"/>
                </a:solidFill>
                <a:latin typeface="Core Sans A 45" charset="0"/>
                <a:ea typeface="Core Sans A 45" charset="0"/>
                <a:cs typeface="Core Sans A 45" charset="0"/>
              </a:rPr>
              <a:t>Grants </a:t>
            </a:r>
            <a:endParaRPr lang="en-US" sz="1500">
              <a:solidFill>
                <a:schemeClr val="bg1"/>
              </a:solidFill>
              <a:latin typeface="Core Sans A 45" charset="0"/>
              <a:ea typeface="Core Sans A 45" charset="0"/>
              <a:cs typeface="Core Sans A 45" charset="0"/>
            </a:endParaRPr>
          </a:p>
        </p:txBody>
      </p:sp>
      <p:cxnSp>
        <p:nvCxnSpPr>
          <p:cNvPr id="33" name="Straight Connector 32"/>
          <p:cNvCxnSpPr>
            <a:cxnSpLocks/>
          </p:cNvCxnSpPr>
          <p:nvPr/>
        </p:nvCxnSpPr>
        <p:spPr>
          <a:xfrm>
            <a:off x="2157760" y="1323692"/>
            <a:ext cx="593330" cy="58587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42"/>
          <p:cNvSpPr txBox="1">
            <a:spLocks noChangeArrowheads="1"/>
          </p:cNvSpPr>
          <p:nvPr/>
        </p:nvSpPr>
        <p:spPr bwMode="auto">
          <a:xfrm>
            <a:off x="1118587" y="1624302"/>
            <a:ext cx="136044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r>
              <a:rPr lang="en-US" sz="900">
                <a:solidFill>
                  <a:srgbClr val="000000"/>
                </a:solidFill>
                <a:latin typeface="Core Sans A 45" charset="0"/>
                <a:ea typeface="Core Sans A 45" charset="0"/>
                <a:cs typeface="Core Sans A 45" charset="0"/>
              </a:rPr>
              <a:t>Funds loaned to Project Company to install solar panels</a:t>
            </a:r>
          </a:p>
        </p:txBody>
      </p:sp>
      <p:sp>
        <p:nvSpPr>
          <p:cNvPr id="35" name="AutoShape 36" descr="data:image/jpeg;base64,/9j/4AAQSkZJRgABAQAAAQABAAD/2wCEAAkGBxQTEhUUExMWFRUXGBwYGBgYGB4ZHBwcGBcXFhgXHR4YICkgIBolHBccITIiJSkrLi4uHB8zODMsNygtLisBCgoKDg0OGhAQGywmICYsLCwsLCwsLCwsLCwsLCwsLCwsLCwsLCwsLCwsLCwsLCwsLCwsLCwsLCwsLCwsLCwsLP/AABEIALcBEwMBIgACEQEDEQH/xAAcAAACAgMBAQAAAAAAAAAAAAADBAIFAAEGBwj/xABEEAACAQIEAwUFBgQFAwMFAQABAhEDIQAEEjFBUWEFEyJxgQYyQpGhUmJyscHwFCMz0VOCkrLhQ6LxBxUkVGODk9IW/8QAGQEAAwEBAQAAAAAAAAAAAAAAAQIDAAQF/8QALREAAgIBBAIABQQBBQAAAAAAAAECESEDEjFBE1EEImFx8DKBkaEUI0JSscH/2gAMAwEAAhEDEQA/AOnHaKMIup6Xw1l3O6kHFImSJ3YA9cTOVdLyPnj1HCPCZwKUu0dRSzfPGxXkxGObpdpMOAw7S7ZHFcRloSXCKLVRdhsS33xVv2ykWxrJ9pBzB8JxPxSq6H3x4LJmAwln3BEQb9Jwnn9aksGt5xgNLtNhuAev/jFI6b5QkprhlXmqMMY+tsDGUY8vni6zPbdOPEl4xyzduU5IE6tUADj1nh/xi3nUP14IvTvjI09MjcY0BgJzuqdLCZteZ4x++WEK3bqU2KHxQBt9b+WKS+IhGO5sRacm8FqcRwlkO2UqEKRpmyk7E8sOZDMpVnQwJBI2I440PiNOdU+QOEkYwxHTho5fEGo9cXtC0xdkxHThxctPxD1tjTZUjl88bcgbWKacb04OaR/ZxHTg2agenG9OChMSFPAs1AQuJBMNUssTsMEfJkG+Fc0Mosjlcsp3cDpi5pUqKi8E4Rp5DaZvizyuRSLjHLqzXtl4Rfore0XVj4eGF6S4v6lKnEADG8vQU7AYVayS4GenbJ08giidOoxscV79mQCZnFzll64ZdI2viC1ZJldiZQdn9mk+Jhblh+l2SsgsPTDFKveIxY0xbGnqys0YRKrO9kq5kKEgfDaTiGQ7BsCxPkMWlYGbYIrNGF8skqsbZG7NpkhGwxrGCo/PGYnkfBwtalB5/TA2PKcW+ZyLE88JnJNyx6UZprk4XFiiqvGRgv8ACT7rA/ngi5JzMIxjkMBKRhrvhi1XKBNSIxtKZ4A+mCacbWRthrAbeqSukjywvoxrtHtJkQ6SC2+2rrfpjmG9o6ocaiTtaOBFuHHHLqfErSdU/wBiq0nItO1e1aaHRu24jg02BHPHO5bMrVqhWRVDEktMQSxO48+PLrjdavqdiFDlo1GPQ78b4SQFSdKTuWvwk7CZtP088cEviZajvr1ReOmkhLL5/wDm+MkbzHQ8OU46LP5Wh3RuVqIxEm4YECwiYOxJj4vKFcvlqbIWRS4ZQSui4aVUySbjxBpHXEvYrKd/WbWF0zEXAEgxx2MG3Tpg6emk0lWQyd5E6FSdKpqLTYxHAkEfUz5Ysuzu1WB0LCszEBiNlgQY+16xi3fOUqdHQop6ypQqNpACg7SbSbcxjlkqoNWotIOkk2vwgDE563jaUHb7oVR3cnZZntVaFJNZD1DuE8zc8r2855YY9n82uZUs38vSSGBMxAn8sceezXnTMmNQB2gkXjz/ADxLJdqRSZEJ71gys07Sw2HoRPXHR/lakZXPCrj87E8arB21HNZVwNLnUSQqmATHHljb0hNpxyfZmVaq41g/y1DIYux1EifXeMddlWZlBZdDcRyItvyx2fD6k5K5fsSml0bp5aePzxH+EPLD+VqxY7eWHUr08UlqST4CoRaKlMicSXLMpkYtjmkHA4B34O5Iwnkm+htkUBpBpBsedoxY0a4+JYwCi6cz64E1zYfLE2twydFhUqqdsL0qkg2ONGm6yNBECTI/dsCNZsKoehnIN3c7m2CU4AgEfPCSoWsFJ8sWOX7DqG5hfPf6Y0klyzJt8IJTngcO0KhHXA27MZY8UjyjBVSDGIOuiqs24BMxfGd4Rtgwy88cDqCDAMnChA624zgiVMFXLsemAPTIwbMHFXGYRNX7y/MY1gUaxupkhFsAOS64cqVMQRgd98C2akKnKRxM/LCGd7PEysE8b388WtVeIOMSiDuAScPGbjkVxTwUB7Mc7L9RidPsWofhHqRjoFpAbYHn86tGmzvMDkJPoBh38RIXwxPPPaHsytlAtTVrUmCogEned5K22GKnMhaoaotJ6jUiGC6dMKy+KDc2N73vO2OrzNNM4Wr1G0qvuACbKd2ESf8AnbHI9oV6VNqjZYPrNg7mAQzESkecDV1vwxzPXms9B2IQftBKmtXp93UZxBWQZMKQeQi88ycKZ5UTSyamVwT3h6SCo/UmDjebFULqhtfMi7Dn13w52R2Q+aGlQrFVmNW8SIkTcwSOcTiPkclVZ99j1X2KvKdo1lUlFOkgqbTvttPLfph7srUtQ/xJK6vGNUiSp0mRB2kx5GMWVfs00U01mKBjKU5++BphYaTafTniHbaVAihmldICLABC9W3Pjtz48b1SUVjr+BZZKLtFpM0xuWv62BM3JGFqZDldQuoPUWtHK2L+v2OFRYWo5qgELTWdJBHiJAuDwHXpi4zfYrimCtAsZGlGnSIInUTAMdNxM4l4ZSy3kypFTQesygs8UEhSdSghSNWkTudvDG+KnLCmDLg+9Z5MjpyA/wCeWL7Odi5ootNkokB9XgqKBGkKAQSGO3GdzfEMt7Jao76ooHEKTM8AIUgefnhlDUuqf5/4DBnZ/tKqjTTQMyt4mY7jmD8+mOr7IzDVl1aRpPukeZseu22EU9n8uqhKgVaYMqEB7wm92JhpJPG2LTs7tSnSQJ4n0gASFWwAHBjOOzRerF5ePROUUxn+GY7A/LG0yj7hCR5HA6/tMALUp83/ALDA6ftA5OlKY8vGfoCD9MdPkl6F2L2GFBvsn5HDGWyTMQIieOAHtqqvvsqn7KjU31JA9b9MAr9v1CYDEAcis+rRHyGFepJ8IZaaOxyXZ6LsoJ5m+GBQpgg6QCNjYY88btOod6jn/OY+eFqmYJ3OrzJjEdknyyu5Lo9MrZpBu6jzYYqFqZZWLGojdJB+gxw2uNrjnFvrg9Cm1QwiljxtAH/HyxlDb2Zys7Y9u5YCNVuimPywOn28jGKauRzgAD1YjHK1TTp/1G71/sq3hHKT/bCmbzruLkKkwEBAA/y7nzOAtNM246zM+1iqYVdfrA+cXwhW9qmH/TUcY1T+W2OX72YAAHW/1/4wI1dJsQY4xI9Awvh1poG5nRVPausZvTQcPCSfIb388V9X2mzDWFSPJVH1jFOxFyzEHgAJJ6cIH7vhZs0SNIY6d4G3mb4ooR9Ctstsx23UI/rVWPG5AHQQb/LCWZrOYarrg3BYm46ThN6yAcWfjcaQPl+7774CqMwLhWKjdoMD6W8zfDqKQLHHzSzZAByL4zCyZimBBpqTzJb9AcZg19AWeumqcR1zhN8ycLVM0TaTPIX/AC/XHKoj2WyVY44kc+g+IehxzL1ZPX5n5D++I95zt5/2H64bxJg3nTjtVB8U9IJONN2qhGxPSMc6pPI+vhHywVG4XPQCP0wHppB3sQ7R7ASrVqVO+qKHjwiLADbfbkIERhav7IUXADPVgfeEnbfwzwG2LwNHT88a18h8/wDxifhh6DbFMx2VSeh/DsrNSEHTJEEE3lYPE8sAyPYtDLsHpIEYXkO7H/uaMWTzxMfvkMCZxynzkb9B/fDKEfRrYDOVO9YFkV2GxZFYjytA+WItVI3eONuu58Jj6zjVZybcNouPy44BUWPe8PQzJ6wL/SMUSQpGrmzwnzYlo+YiPTG6bMxm55k8OpJsMJV84g91SfvOLT+EGPmT5YUq5stYmekQF8gLD0AxXaLZbVMwi8S3Rdp/Ef0BwrUzzbLCc9MT/qJn6jywiag3nb7o+t/74JQy7MuoWXi7AKo/zHj0GNSQLCK3H9R+UXwWjSZrICeJg7efL1OBrWooIk1WHTQnz99vpiGaz7OoGrw/ZACoPIA39b4zYUhiu1NfefWR8KEx6uRAH4QfTAG7SJELpReISR6MxufnGK+vV2uSOogA9L3/AHbEDXmPETAi4gDoL7fuMajFgao4R6CB9bnBDVHn6QMINmJjxMYEXsB0F9v3GDUqheFXW7cALiOn7AwGgjpeRNzzOmADyEYnTVqkBVd2+gHC3D8sE/hEpCcy5DcKSEFvXgMCzHa5I0Ul7qnyU3P4mi+E+wRqplkpf12LNFqaHb8TbD0wLMZ93UhQKdIW0qYHrxY4qjUWNiWnebfKJJxDWN2mPO/pbGoI0KvAKJ5nf0Ex88QqnSSDBI3AYEfMHCtWsCSFBA4CZPqY39JxiVUE6gWMWAYAA8zYyPl54ZAGbuSfAoidwB6SbnAv4kr7sXtJAJ9J4+WF+81f+bf8/ljZqoARpLP9otYDqI/P5ccGjEWTwlmdRHC8n5CI+XrtgDZptOgOQpvpBN+ptbzwOpUm/wBT+n9z9MaGYVVK92Gc8ZaR9Y9T8hvhkgMIqrpJZwCNlgkfM2+c+UXwtUqTAkweA3M+tv164GakngTzvpE8BzP59cdb7P8As3EvXRfdko5I0g311TPhEfBcnjGNKajyZKzmqWUqMJVWI4aaRYctwCD88ZjtH9qKCnSqZmoosGpnu0MfZUEQvAeWMwm6foNIt6iltiD6qB8tQ/LAGyx8/QkfJAcaqVB9qfIW+eFzJ91R5/8AJ2wiTAwz5Ro4+QUoPmyjAkotMAIv+dZ/U4gW03LMD90/rt8pxL/3N4hajAdST9ST9AMN8wMBRRb7DN1iR9Ln5jBFV/slR1XSPWf1wOnmqjXhGHNkSPUsBg650L8Ck/c1oPOQw/L1wrbGSQPWo3M+Qj6/8Y1/EcoHlM/Pf9MEXtJTuKo8qk/RwcbObpH42H4qVNvqIOFz6DgABMwJ+fzvt640zKNyCeSn9SY+U4ehXWz0io+0lSmo9QdM4CMqrbCk34K8f774G4NFfUzTD3RpnbSfF89/lGKurzhupn/j85x0FTsW16NcdQVcfQDFdmeyEm71kH3qP66v0w8ZxFaZSVjFyGH2ZMcfK/pGCLlWA1O3dKdy5jV+FB4m89sW7ZRFP/x61ND9uormp6HSVX0E9cVlXsKsxLd/SY8zVMn/AFgfXFFqJ9i0DPaNNAO7BcjZ6uw6qgMfOfLC2bz7VDL1Hbq2w8gDt5YZXsLNSWAVjvPe03J/7t8RHYmaWSMu5jjoD79AD+uDcfZqYoaskeIkCwLcugBODNVk++W4SZ24WxAZOspk0HtuXpGBwm4/PAqbwwldR5Gb/Iz8sYxLNOST4i3Uz+uBvLMAHNQ2AjV8gCJ/TFqvZJjXmGWghuAZ1n8K7/PbGn7cSmCuVpCnP/UbxVCOl7fu+F3ehqCp2VoCnN1+7WLIJLwenwg7ziFXt0qDTy47pOJElz5tFv3vioNQFpqF2JMmG8R9SDB9MCNSfdBA85+ZAH0+mNV8mHaxIMlw5NzDTvzJ4/3xNXd1jUAqgmC4A9ATc/uMJF0CiCxebiAFA8538x88DVtW5tzIt5xuf3GDRhynmSpBUweBn8sZUVwA7GzcdQJPUwZA/c4WzFRFJCOHHFiCPzH76YDRGtgNarPxNIA67W8+J2vg1Rho51gpQGFO4tJi/wAv/MY1WoOka1KyJAjhzPP9wDhOqwUlVIYjcg2txkxbzv8AhOB0KbOwVYLEwDIieQk79T/zjUYffOOVCXCgyAFuTz267n0tbGVMvUUKXRlDXWVgHrJ3332/LCWYpmmSDBPHSyuT6qSD+Q+9tgFRifeVjyWD5eI/p+WCkYeqZ2oU0AkJMm3HpaSf3bEMnkqtYhaaOZ5bnqzGyr1NvPDHZfs/VrEM692lv5jqdAB2CD/qOeCrbmcdbm61Ds+iEKsWfxLRJ8dQi3eV22CiPdFh1wsp1iPJq7ZDszIJk6ff1KsDZqgEg/8A26Cm7NI/qH0xz/b3tdVrEovhQ2FIQZ61DxboLc5xVdqe0FfMOdVQtPAErTUDgqzAA+0b/rWiqfdQkni0x5xOy9T9NsGOnWZcgcrwhhn+1UWeNp+oEYzAkSRZKrj7SgwfK237tjWH3IXaz1F6vIaupv8AQbeuF6tXVAM9AP0XEvCt5L/hsPmb/QeeINnWM2AB5WPqdz6nERjfcEbuF6fF5Rw9YxqtXCxCerwZ5kRA/wB2F2A4GOh/vxPoMRRHnSoaTwF/nH64YAR6+o+KfnMen/IxtTyO/p+/ScQqOi/1GUn7NOGbykeBfqcRTtSJ7v8AleXic8/Fw9AMD7BHe5eJc6AeLXJ8hdj+WBvm0XZAx5uIHoi2+c4RIabeI7kqdR5ySNsR743vvvxPzP6YWgh6+Z1xqLet4/CtgPLCtSL+LykGT6CQMbNVZEr6Kbn1M/l6YWeDPiIPBQJnoSP7emGVANPmGSCr6Tw0v4reRkfTEv8A3zN0pHfVU6MSx57Nt9MbHYrxrqumXT7VQwxA3hTDE/LAR2jSoH/41Is4/wCrVFx1VBYeZw2HwrBwXeS7XzjJqqGkKf8AiV0UA9BABPkB64HnvaqhZUy6VW4uqmkp8gCWj5Y5XO9o1KpmrULkbTcDjAmw9MCq1pAlVQRFgRPU3kk+nlgeNXn+jbmdUvtLlTOvLOp+5V1fPUABhmh2tkWvrzFLlqVTPQaZOOJcpYIrAgXLENfjAAAUdLnG2RAJNWW4rpNhzLbX5C18Z6MQbmehZXO0GMUu0Cp5Mrp9TAw0HqN/Tz1B77GqOfIzjzajSdwSukKokyyqI/zEFj0H1wFnI4HzIgelvoMI9GPTHUn2eq18jm2AL0qVYRYlKbW6FgMJvk3WQ2QpX300r/NDjzmnVcHVqZbWMwY6ch8/TFjl/aXM0xFOvUANpLFv9IaTP7nC+FrsO46erksuPfyRXnD1V/MnAK2SyT/BWp9EqAj/AL1n6412B2z2lWI01JSY1OimTxEhZJ+6skcY3xbdve1VKkuipprVAIYJCieOthq0n7qSeuFe5OrCUy9h5L/FrjkCqEA8Dbf8+owCp7M0m2zojk1F1+ZBOCp7b5c/1MgoHDS4DH00/WcO5bt3s2p79OtQ6mWv9nwsTq6AecYb/UX4gYKkexxIJGby5I91ZZR9Vsfn+uAVfY/NH3O6cfcrJJ/1ER+fni9pZ3sxyQmbdSN9StA9dER64Zy/ZeXqmKOeouTYLKzJ2Ea5+mNvmsv/AKNhnJj2Kz0GcuQovpDodvwtLHoPphHNdjZpLfwtadv6TR6kCI6bc9W+PQz7LZhfcZD5FgfoMDbIZ5Ni/pV/Qtjed/Q2w8ufL1A0aH1H4mVh/pBE/ryGOl9nPZFnIasrKGutP3alQc2P/SpdT4j8sdUc5n0/xv8ATqH5HCHZntHXRSSsMWOrWh1EgkCSYOBLVk+ApJAe3vahMsO6y5RqqDTrA/k0Btopr8T8OfPljgMz2jVrElqrlR7zuxJv6/JR/wA49Bq53L1P6mSyrbmyaTJuTbngFXK9nvAbIxG2itUG/SYw+nqQjyhJJvhnnvfFpCkhBuWM+p68gP7nDOVzRRgVRDAkLURWBEe/VBEBbyF8uhbvKPZnZfGhWtMfzJCk/EATdurTsMJVfZPIMsLmswkmTqRXJPNioEn98cUevB4FjBrNnG5vtZXcsyKzHchUQWAAhQlhAxmOrHsFlP8A69v/ANJH64zG8ml+WGplqtSNv3+mGUplxqIgfbkKvqTb0WMAPaKcFv8A4lTxEdQgt+eE827khnJafdZuI6DlhQj792oJE1o3IlUE8CT4j9MJV+0HYEA6V+ynhX1+16zhcPseWxP9sbqVQ3vC5PvbAf5QPy+WCkawbupmRHLRZfWd/mMbSlJhCHgSYsB56oJwOpSJ1FfGq7uBCjznb1icApoWIABY8AB/bDUAbWrw+gtg38QTC78lA3nrufrhhsuKagZqqEUbUhDPfoPdnmTgFTt9VGnLUu65uTrc+p930M4XngI2+RCjVXZcupuFuWPkplvUnCz9rhG05NPEbd493M8gfCo/82xUZ2QxLOKh3Yq2qD95ueEnckcFHyH9/wAsFQXYLfRvtKq5cms5Z5vLav8Au2+WFkzDgEBjTU7gEqDymLm/PE6WaNMgpuL3APrpNvnbjiBdS+qtNzfQYc84+EHyX54oneBGqySpZzSCAisSIlluPIAgCeZ9MEoGnJNXXsYCQSTwF4hcLGopJFMFROxufIsoifT5YLm8maZglXMSe7YVAPMqSCfMxgPDpBWVbMpqXIVSomwk6R6tsBPX1xqrR0sVEOQYlCCs85FvXfCmstt8gbepG/kvDEtKrE3PAAT8gPz+s4bx+2J5PSCrLeX0+XH1gYLTrBT4bsNzO3KTsPL6YjW7Tq1FWmXZlWypMqs2uTaT0ufPHT+z/sfrXvc1op0lBJBbRw2IuE4G41QNhvjSkoLJopyeCiVq+aqfFWc8W8VhxGvYD7TEAdMdTlexMvlU7zOFWZvdW5JjgqgjX5kBR94YFnvarK5akaeUHjJEOUlTzYBm1OeTNI5cscVnM09Ry1Ry7tuNXjb8ReDHQD0GIZn9EXXynUdte2Jqr3VBWooBDEMJK8AxAAVR9lTF8cwg1bNN4BZSB5KoBk/uOOJ1ez6qotSpTZabGElWCExNj8Zi9jHNhhOpmZ8KjUY6QB1IgaegheerFIwS4Ec32WmeygokfzKVQkEylQPtYiQd+inzbhirr1DEvKLtt4m4wNgF+Q6E4CDJt434sfdUdJtA5m3IbHBqQ0GZJYiZmCRzGr3V++/oMUSrkS93BFRIv4VF9IMeTOTt63PAXxKrm9EbgjYDwnzHFB94+M9MFzfb1eqiUQwZad1GhdKQCNQLDUTBu7mb8MIpUGqEQM/FgSI5kaiYj7RHyjGtvk1JcBf4p0OpnZW4IrFT/mIMj/cem+LbJe0edpkn+KrA76O8bSBzbUSFXpufUHCnZFDL65q1KiA+66IKrM0jw0wdN/vkEAjgYOFs3UpqxCMCAx0BgbcmaAVap6lRfhYbDxQaazZ1lL/1IzlNAGam/EM9Ma2nbaAqciQWP5MZT/1TzQXVWpUCvwgB0LeXjIjrHzNscIaJUkv46k+5qBvzYAyfw/ONjKhkqtRtTU6jsdkVSWbgLAeFOE+g5hHp6foKlM9Dy/8A6mUXBavkVCj4g6tfkA9OSfW3HFp//peymA1U2R41OndkGn+IoQo4Wmbgb2x5RqMzqAK2Lj3KYv4af2n3vzmDu+Fi5eKdNYWbDiTfxMecT0AnqTLwxfGCm9rk9dodp9j1TC12QmwBFRf9ysMN0uzcjU/pZ6mTy7ymx+R0nHjL1QgKoZY2Zx9VXpzO58t55ehp0ll1u0d3TiSZ2LDeOS8fLc/466bF8n0Pax7IztXBH4R//eMx4xUWkCe8rnX8WikKig8g2oTG1hHKRBxrCeFf8v6G3fT+ztp9PqcEp1is7X31AN6wdj1364ww4ldNOBcEks54lRz6AAYhksq9UxTQuefD+wxXAoXuw16ewF9ZAJP3efkJOA0aTVG0opduQE/seeHny9Cj/Xqd6/8Ah0zPozfoMCzXtFUdTTpqtJD9izcrsTfrz6YXd6DRlbJU6N8zWhhtSpeJ/InZT9cK5j2nbSUoU1oKd2T+p6v/AGg9d8VXaFIIY1LU+8s6Z5SQJI5fLCLKzb2HWw+W5/dsPS7z+ehcjlZAt+8FW0sVnwk3IYtx5xI5E40HJHIfL/n97YWoVtDKye8LqxE7cl4/lhrvRVfXmHIm5qAam2t4ZCngBceeHz2Li6RAZjSQV3FwSPyH7GJVcyXfXXYmTdvj9DtMbSD54DXgE93LLuDHiibEruD1NrxJwI0ju3h89/nw8hHnjUjW0FzDqWIo6lHBXgv6kALfm0eRwPPdnvRbTXGhiJ0zJPQkX9LRa2IawsBRHK0k+Q3PmY64ynqF50g73mYtebR6RzjBppC2myHecAI6CJ9eCjzwQUwLsY6dep3J/wDIBGDvnaXdqqUQhBlqoY3N4hT4eOywbbkYzs3sqrmGigNZC6iTClVEXAchQJO8nzGCmks4Fat4ybq9qv3YpWCTMaBrY3i48UX4mOQG2G/Z/wBnXzTCzU6ZJDOPGCb+EfE7cNKsY4xi/wAl7L0MqnfZ1xB2W5DHeABDVT0GlPxYq+3/AG4d/wCVllNJI0wsd4wHAstqa/cT5jEXqbsQX7lYwrMi/FHJ9nIxDJVzCRCF1DgsY4WpiCdpci2o7Y4rt72gr5gxU8CD3V0lKa3nwr8TfeMnjAxSt4jB8bfYX3RxJJG/Uz5nB6IK7sTI2Hu+iWDD7xhBG5xlp1l5G3XhEaIJPhkT8Zu7c9I/fU4JrVBaIPHeeYkRr8hCbSWwxnu2VqqtJMtSBAGpqdi0CJdjKsOMaQgOwiIQVVLHS2tz9sGB5RIMc2hR5YorYlUFq5uowBao6IPdGoliOAUWAXyhRwGNU5bdQFNwseJo+IkRbiXaBv1GHj2DXSiuZqISjxpqGHBJ90IoMubbmFEcbYrcxmxsBqJjwzqk8C7fG33R4Ry3wcdGp9lm2YyqZeAlQVZs+pWpWb4EIBdtNtTmAdpsDUVF1CdelCfinUx5ktZm6loE8JwKqQp1VPG/2OA/ER/tHrERiXckmaks0SEsvhHFuCIPT0F8K8ZDzgPQylSr4aaEJ9wd4T/onU3QWHS5wSrl2pk0yhQiCyP4SNiGrHhuCEHMcfe3lM49JhVSoaZAKionhgbMlFeXAufofeBVzlWuxZmlRdmqHvI5FmcElvrwAi2CrNSQNqxY6acszWLRBI5AbKkcOW9rCBqrTsh1P9sbD8HX73y5mXfAnu6aGGtYkM0XvOoBeOnYR64suwuz6Lu4bNLl9KyazprVTMd2hUiahuQbWBjnjOSRlGytp5bSYIDVN9Le6gG7VCeU+78/smw7P7ZrUFY0sxVpI58bqdLVCs2QfCBO+448FwHO5VEZlRxUpAygB0NWjao2uGA3sBb4dy2EXpVKjS40AC5YFVVdgAI25AXJ5nCfq5G/TwFOZqVn4EXPiAaBaWZm8XASxMn6Y1VzSCVRRpPvMJUt8yQFnhF4BPIBrZkRopiE3M7sR8Tfouw6mSWqFA02VQuuu3upvo6kG2vjBsu56UpIW2wmTyqB0VgwdyAFgVdMkQzKNM2k6fnaxte1sllqYIy2eGYqnV31Q03WFj4HuIYyCZJMgA3Ianj3qdNgzEHvq82j4lU793O7bubCxhlcxXEaKchBe+7H7TfoNgOpJK05BtRGQyLZaVNwPiarBPWA4jyi3XfGYHQ7IrOoZabFTsQMawdq9g3fQ9HZMtQ/qMcxUF9KGEB6tx8xjK3a9bNfyk0Uhcwp0IRyYsY/T1jFAXUdfy/fzONMSd7Drt8v35Ym4LlhUvRNoE/FBg8rfn+eMMnew62Hy/v8sG/iqZQAJNX/ABWaxH2YiJ+8Z9NwtUptuwI4+IR9D8pvgJWM3QShm+7OpVVjt/MUMvTwmxjyjyxAZHvQz61WL6XYaieApgTJ8xItfjhd6oG3zP7v5DC1RS2/zI/JefnJxRJIm3ZpqkbceJmT6bk/keONAHcmOp36xwX6xxw1TztMIytS11DbvixJQciLK3mxNjsIGE1ytR5IUuAJLKCUAHE8ZH3ojjbGSb5M3FcBcvn2psHpHSwNn2g7TO5PltzwVazVXmqTJN6je9LH3iLg8/tHgScKSFuTJ4cT6AfpHRuGNM5JgyPur7x5yYgeQHmOOGwuBfmfI/nqFNGIo1O/EeJguk9ZDGdItciOg3xX6i33rjnonYX3Y/u+LjsP2brZjSVGinNmuFkfZ0+Ko34bc2XHatXyWQ0rUhqwBJKKprXmWdgYpjhAaebTOJS1duFljrTs57sP2KqP48wTTUCSDAYDe4PhpD8QLclGHO0favL5VDTyaI3OoQSki2pQTqrP95jHltig9pvaCrm2YUjqoKSVpCFCAfE6bseJYyvnjnEaSSvjbcu3ur/qtHU/LAjBzzP+AuSjiJY9o9vZitDV6rMl4D+ImdyoEaZ5rp8zhfJ5UVSqA9wH+0fCV+2zHxJTHMyPPA0pwZuzRqk7xzAayr99/QGMCesSdKDUZnms/aOr3iPtNYXgAYpS4iBX/uLHtTIihZXp1UABL0v5iX6keIiPeeFE2U4qnYsJclUPqzxxv73mYUcOWN02KvKk1K32hJAPTix67ee+HsktNmU5ggpqAeqoA0jiBFqtSPh0nqYmClWWbnCEkQsAACiEwABqZyOQF3PyA6YPCqCPDAImTKAi/jYf1H+4vhHW4xYduHLioRlmfSVAZaxCVXMmQW91acR/LBUm8jaKWtTNjWlAPdSIJE/COC/eP/ccbdZqoKc1UqWRmAUXdmiB6WROSL0F7Y0lcltKKKjHdyNLHmQVggRxJmJmNsQu4vFOkp9AfzZ4/YGzGmPAqm9+7mGYb6qrfAnHTb097BpAtjfYfZ2WZmNTMfw6qP6rL3y6gR4EChSXgzMECPI4BnMsqO6oe9XUdKizvBkPVUw83nRFp4blOvm9J8JDPtrAhUH2aY4fi35RuRmitO9Uan3FM8J4vxH4dzxjiNubG3dGypY6qxKgWiIYx8KrwA+Q67HRZqp0qAqLeJhVHFmPPqbmwHAYlSrVGBZ3imLHUocSBZURrTHAQAImBi87Fr5HSRnMvWYMVNGjRcgtIILONQN7aTIkEwoG4lOjKFlJKhTBK0zYvHjqxuqA7Jz4DjJhcbrtojWoke5R+FAfied2O8G5tqtCk2bdQ7FHBqTC64Xu1HuqumaeoC0yAItcyFKWSMF6srTG7Dxaib6VIkEnnsOPAFYq8sZ4wiNKk1Qs7tC/E5v5ADi1rD8gCRupmjZaUoo2AJknmxG7H/gYjXzBqFVUQosiLJieXEseJ3Pyw5QplGFOkNeYa0giKdrgHbUBMvMKJg7kV4Jk6YZGVAq1MwT7oUDQYO5WDrG5MwsbzOm8zedyBovQy2XqJVKjvcwKpZQBBqQXlmpE22XVbeQDz6gQ1GgwMj+dW2BUESoO4ogx1cxb3VwrmcwI7unIQGTNi5FtTfovDqSSZ1uZS9oSrUUqERwqzJ1AgsftGNQgcATa/EkmeVyZA1susfCqnVrMkX07ICL8eAi5EMnllC95UnQDAXYuw+EclHFuG25GA5qsajamjyAgACwAHAAcMUSJto1mcwzMS58XGbRyEcABYDgMZi0y/Z9bSD3qoCJCtWCGDcHSTYEXHQjGYNgpFxWYKSBeCRqYRsYiP0/LAyCbn6/2/vJw5mK1E0/AHauoGtiQF0iQCI3IESTuBtuRVyW6/Rf7mPkMc/3K/YP34F1uftHb1J/Ljhum9XNvFR5eLVKjQoAvDaj7u8Mdtr8K/SBEmTwH9gP09DjT1Sbf9o39TsPz54OejY7DZumKdRkJDupiVkjzBIHh629RhViW68IFlHQn9B6YsezaFKp4cxVFJAJDBWcgfZge8pk3JAHA8ClmX0sQoIA2LQAAdjK2Mj7Nj97FYUR1LX2BNTAEsdvQD05+YJ5rxwVe1qqIUVylJjLKdnjmvEeZtwIwsqliNI1EmASLT9lFG56QfIY67sL2HdjrzBKxcrI1/wCdjK0h08T+WDOcYr5hYRk+Ch7H7GfNMwoDQQNVTWYhZ31tsDOzXji9463s/wBl8vlaffZt0jrOgnkqmGrHzhOQOI9oe1WWyqd1lER9J9+CKKtzA96s/wB4z5jHIdq+0dbNkGuxKrIWoAqlSYmFFmnSJE6rDxRjl+abxhHThcl97Q+3bGUy4aipGnVbvmHATtTXoBO1hji8w3+ISLzoU3J5sTN+pk9MS7krGiNJ2rc+g4q33Y1YJSpaDYEMNyYDeZJtSHnLHpOKwgorAkm2Qp0jI1eDTcIp06eTMx93zMseA2xcL2tQSgyVMuGqtJFafEsxDJTIgkf4j+I/lSGvJC0xqIuIEKvMgN/va/lGBFgpt/MqE77rJ5D4z1NvPfDtXyKnXAzUy5YSD/Lu0KDrPVlNyfvElReDwwBQWW38ulMcyx5c3bpsOk4lSonUXJ1OpliWhU5F3HHkq39RGL+r29RXLCmcuO8bfN+FazAvqJRNPhWPDJYEieMwN1YSDtvLKhaQWV0xa6zB/wDzOPdH/wBtb8DBgld80SwFPxPsCBAHSmo90ddzva+MagziVK9ytyVnw8JZT49XW4vYxgK1C38uipg7n4mHEsdgvGNhxJicNYH6NMVp8nf5ov6Mf+38XBjLBxZizFriiYaeJdw8hRxmxi9h4sRoUwslWFjDViJVTvppjdn6+th4sEfSq+IMqtfRP8yrxDVD8KcQPlJ8WFfzDLBetm8kctak65hQF/iAZoo0zFJGa5IEbTJLTxxz1RGYFaMMpMnQSXYzMuGAeAb7aRzJuRgPWMkhUQb7IgPD15XJPM4hXzAA0UgQOLH3n842Xko9STgpUDdZvvlpe4Q1Ti/Beic2+9w4faxCnQAh6s+K6oPeeTY9FJ+Lc8JuQ4CwIWovfVT7tNhJWL+N7NsPdmAPe2jHQ9rDs00icpVq/wAT4TUr1NRRVNnUMFsTsrKp2gGDhJT6HUOzmyGLQQrVROlBHd0QLktNpG5BsN2JMgBrZgLIRizt79UzLTuFm4XmTdugtiecRkTSixS4uCGDkG2pkJUDkk26m+I0KC01D1BqJulPnyZouE5Ddugvhox7BJvgjl8qoUVKs6fhUWLkcuSTu3oJMxAVaj1BokMfCoSRA4KoHD/yb4wl6z8WdrAfoOAUAdAAOAGHKSX7mhDOQe8qzChR7wDH3aQHvOd/Kxd4EVsLlWIqKiha1Q++whQF+OKiwRCzqqEkb8JLXvbWY7Mak1DIJWpsSDUrMJRqazKsWfWEJ0nwi5C2JgY5qQwNHLn+XE1azeHWFIOo8VpA7LuTBMsQAtmswI7unIpgySd3YfE36LwniSSZ7dzKbqGKyllFOiVZNyFbxuw4lWhjF4ABAE8SSR5bKgEmtKqu6mzMeCKDz4mIAvcwDDJZIMC7nTSX3jxJ4Is7sfkBc9SVu0nJhTpQCFp+8gA2GlpBPUiTfFEmI6B5rMmo0m0CFA2UDZQOX/JMk4bytFaairUAJP8ATQ/FFtbD7AI2+IiNgcSyyIUNSrTAWYXQxQuwiVgyoUDcgCJHEjHbeyHsVR7RT+JfMuw16WpCmEK6IhJDEadMRpAseGNKairYFBvg4yl2Nm6471aFWoHJOsKTJkgmfOcax9ALn6NICmikKgCgKPCABEDoNsZjl/ypdIp4o+zxfLMtN1dxqCmdIOkHmtgbHY2PGYxvtTMh21pTFJGgBVBJBAHhvudjqN4NuQVAO+3HUfe872UdTHnh7srtCjlyxq0e81AAaiSAftlYliJ+6IJF5xZwSyuSam++CvVD+GfVj0J59AJ6Y3qA8KiTyH67/r/lxrMkhirwItC3JFiI4BSDI4X2wfs7syrXJSmhgXYA6Qo51Hay+t+Qw1JK2LubwhRmkx7x3ge6OpPHzn1x0Ps37NnMAd9qFG5RlW5P2aQ3dTxtpG8zOL7IezeXytPvsy6aRfU4/lg8NFM+Ko3JntyGKvt/25a65fVSUiDUa9Zx0myL+wMSlqOWIfyOoKOZF9Wy+W7MQOysajghQCDVYCJBcQtOmJEhIHMzjhu3/aitmf5dgnw0acimPxRdz9PPFdW7QeoP/kM7UztqcvUHJlLGT1BhTwggEBqUGEKICN7rLLd4OnxMfuwINiAcaOlm5chc8YANuJ/mPsFHujpbfyW3XhgnczeoQYtEwi9CV/2JfywRVCyAIizX/wB7jb8C3O24wE1ySBTEkTBiAo46Rso5sb8ZF8VE+5c9ke0lXJFjS0hnAB1INUCSAF2prc7yxsfKrel3wBUlZJPckyzHi1ObvPXxcBrwoSq7RUfnuoPQH3j526HfE1ypZjr8bxJWYCgfFUcmFHSZ4WtgOlkZNvAMsWBAinTFmJ5j7R3ZugHoL4apUNMCGGoe4IFVxEyx2pU/qRzFx0dLtvKjKkPR15gyBnGQHSSbGmph20CBqgG08hjl81TqTpVYR5bWG1BwDdmc8ibgxFpAOAm3zgLSXGTMxmwIA0kr7qgfy06qD7zc2af81jgL09J1ViWY30T4j1c7gdNz0scaNZaf9M6m+3y/ADcfiN+QGNploYBwWqH3aY3PGXO6jjG/4RfDXQuWaBdyKhbu1WwYW0/dQC5a/DnJImcdN7P1MmdYz1OqdWk06dIaatTck1dBURsVmJub74oqaknVKsy7v/0qQ4BRszcjBE+6GPiwGvmgAVpz4vfdvfed55KeXHiTwXbuG3bSwz8BmekBUCltAUhlopJIlBeQN2MrN5YmcVtKjqHeVWOknfd3PHTP1Y2HU2JFpCgQzz3ouqAkFeRci4/CL844yoVDmGPer51VhSoJsWUDS1zYABjsDhroHICpVaqyoiwPhRdhzJncwLsfoBY1AaJFIqXA8dYmEpjbwnnw1bk2UcT0nZ3sZXrZRsxSqUxltDMz+LvXFOdS6SAAJUgLqgkSSbEc0dOlWcaKIulNTLVDtqLfQuRa6qNwEc7whlCss1TQFW0kpRFnqEeOod9AE+oSYFix2hbNZrUAqjRTW4WZv9pj8T9fQAC2NV67VWAj7qIosJNlUefqTvJw4Yy+0NW57imeQ4Gp12XhJurRjQHIgifw/iJIrEWUEjQDxeOPJPVuRylVNd4emKjGSXUim1rlmMaIA3LL64Blcs1VoG9ySTAA4uxOwHE4fVNc0MvZI1VareEELu7n4aQMQu5MbsQAzSQE2Xfsx7LNne8pZSsi6QO+aoGDlWJ0hQoINO17gk7jYYr/AGj7JfLVWyQhVGlqlU2FWwbWTwpKTAQTfmxEK06paaOVZkpDxVKplC8WNSpHu0xPhp334scL18/pHd0iRTBk6gDrPF2VpHkt46mSZ1Jse0gGazI093TkUwZJNmc/ab9F2A5kkneQymuWY6aa3dvyUc3PAeZsASD5TLLV1Fl7sKJaonurylGmSTYBSN9rYnmVNQKlIqyLsimHm0sVaCznms7AWAAxVYEasWzua1kADSi2RN4HEk8WO5bj0AABMhkg0u5K0k94jck7U1n4z9BJO2IZLJ6nIY92FvUZh7oHTctwC7knFhlsvUztanl8ukDZFn3VtqqORx4k+QGwGHtJCUxnsHsar2lmRTQaKagaiPdpUwTCidybxNySSeJx7UadPKUVy2XGkKItuJuZPFjuT1xDsfsql2dllo0rubsxF2bi5/ID0xQ+0Xa4oJPvVHkIp4nix6Dj6Djjz9bV8jxwdEY7UEq5qmphqiKeRYA/LGY4T/2U1PHUlna7E8ScZiVGKxqpIJFgN2PM8hz679cAW8lbCbsbtfgOX7vjMZj0pOkcsVbO/wDZ/wBj1KItdWatEogcLppm/jdZtJJAQyJO82Y7Z7fpZOcvQpq9SmNUadNGlIB1ad2a4MmSemMxmOKPzyydLwsHAdodqVczV1M5qVDMM1o4nQNlEDe5tvhBSAYXxuT7x2k8gevE/IY1jMdiSWDnbsJ3QBYsdTL75aSqkmNt3b6c5GLrJ+075fLvQCgJWkuw/qsHGkkNOhBpAAUA7RI3xvGYFbuRrrgos3RII1sO7gMhURqVpiF4GxnVy3NpApNSUQBEAlr8B8THdo6DyGMxmBeAtZGKFNVTWCVSdOuP5jkC6oNkEH3jfz93G8y4QBSoAHiFIE6RIs1Rt3aP2B4cZjMaOTSdcCugvNSo0IDpkC+0hFAsLeQH0xlDMsW7umi6GsabXD8ixt4vvCCOEYzGYL4BF5Oo9mPYx82HqZV0phH0O1Ulih0hop6V8W/vHSRwHE88tNQhaSKRJBb/AKlU7weCrxjYffIxrGYlpu5O+qKzVLAtUrNVKooAWYRBtJtx3Y/aP5YO9QUCQl6oMF4shG4Sfi++fT7RzGYuRAZXK6wzuYRY1Hcy0woHEmDc259TuwZAzDTQDEJTU3dgLy3kbubwYUcsxmJTZSCGDnqqIjPUcAiaNFHZaYEnxEKYABBt7zESTxKRzffMO+XWxgCosK/IT8LcrgH7wxrGYyiqszk7G6uXNCkXpHXco9WNJQ3HdhSbEjdgTyBF5rshlTVcKsbEydgFBZieMAAm18ZjMNFumaSyWNBTWb+Hy/hS7u7WLBBqao8SdKiSEE+pviOrvoy+X8NG7MzWaoUBJq1ImwAJCCYHMkk5jMZvLXo3QHOZldPd0pFMGSTZnb7bfouwHMkkw7PyRqvpBAsWYnZVUSzWuYA2F8ZjMU4RLlhs/mwQKdMFaSmQDux2NR4+I8tgLDiSLI5E1nVFiW57CBJJ6AAnGsZh3hMVZaLannlNWjSVO/pK6rpqATUkgE6iZSZgAEBRHWfdMp2XlsmrPRoU6ZMDwqAW5AnePXGYzHF8WqpI6dFtplP2p2gER61QkhRJj5AD8scXkKL5qsa1XfZV4KvBR+743jMcyGZ1lPs1YE4zGYzChP/Z"/>
          <p:cNvSpPr>
            <a:spLocks noChangeAspect="1" noChangeArrowheads="1"/>
          </p:cNvSpPr>
          <p:nvPr/>
        </p:nvSpPr>
        <p:spPr bwMode="auto">
          <a:xfrm>
            <a:off x="1815098" y="579686"/>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350">
              <a:solidFill>
                <a:srgbClr val="000000"/>
              </a:solidFill>
              <a:latin typeface="Core Sans A 45" charset="0"/>
              <a:ea typeface="Core Sans A 45" charset="0"/>
              <a:cs typeface="Core Sans A 45" charset="0"/>
            </a:endParaRPr>
          </a:p>
        </p:txBody>
      </p:sp>
      <p:sp>
        <p:nvSpPr>
          <p:cNvPr id="36" name="TextBox 39"/>
          <p:cNvSpPr txBox="1">
            <a:spLocks noChangeArrowheads="1"/>
          </p:cNvSpPr>
          <p:nvPr/>
        </p:nvSpPr>
        <p:spPr bwMode="auto">
          <a:xfrm>
            <a:off x="3571677" y="418937"/>
            <a:ext cx="26453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a:defRPr sz="2400">
                <a:solidFill>
                  <a:srgbClr val="4D4D4D"/>
                </a:solidFill>
                <a:latin typeface="Helvetica" charset="0"/>
                <a:ea typeface="ＭＳ Ｐゴシック" charset="0"/>
              </a:defRPr>
            </a:lvl1pPr>
            <a:lvl2pPr>
              <a:defRPr sz="2100">
                <a:solidFill>
                  <a:srgbClr val="4D4D4D"/>
                </a:solidFill>
                <a:latin typeface="Helvetica" charset="0"/>
                <a:ea typeface="ＭＳ Ｐゴシック" charset="0"/>
              </a:defRPr>
            </a:lvl2pPr>
            <a:lvl3pPr>
              <a:defRPr sz="1900">
                <a:solidFill>
                  <a:srgbClr val="4D4D4D"/>
                </a:solidFill>
                <a:latin typeface="Helvetica" charset="0"/>
                <a:ea typeface="ＭＳ Ｐゴシック" charset="0"/>
              </a:defRPr>
            </a:lvl3pPr>
            <a:lvl4pPr>
              <a:defRPr sz="1900">
                <a:solidFill>
                  <a:srgbClr val="4D4D4D"/>
                </a:solidFill>
                <a:latin typeface="Helvetica" charset="0"/>
                <a:ea typeface="ＭＳ Ｐゴシック" charset="0"/>
              </a:defRPr>
            </a:lvl4pPr>
            <a:lvl5pPr>
              <a:defRPr sz="1900">
                <a:solidFill>
                  <a:srgbClr val="4D4D4D"/>
                </a:solidFill>
                <a:latin typeface="Helvetica" charset="0"/>
                <a:ea typeface="ＭＳ Ｐゴシック" charset="0"/>
              </a:defRPr>
            </a:lvl5pPr>
            <a:lvl6pPr eaLnBrk="0" hangingPunct="0">
              <a:defRPr sz="1900">
                <a:solidFill>
                  <a:srgbClr val="4D4D4D"/>
                </a:solidFill>
                <a:latin typeface="Helvetica" charset="0"/>
                <a:ea typeface="ＭＳ Ｐゴシック" charset="0"/>
              </a:defRPr>
            </a:lvl6pPr>
            <a:lvl7pPr eaLnBrk="0" hangingPunct="0">
              <a:defRPr sz="1900">
                <a:solidFill>
                  <a:srgbClr val="4D4D4D"/>
                </a:solidFill>
                <a:latin typeface="Helvetica" charset="0"/>
                <a:ea typeface="ＭＳ Ｐゴシック" charset="0"/>
              </a:defRPr>
            </a:lvl7pPr>
            <a:lvl8pPr eaLnBrk="0" hangingPunct="0">
              <a:defRPr sz="1900">
                <a:solidFill>
                  <a:srgbClr val="4D4D4D"/>
                </a:solidFill>
                <a:latin typeface="Helvetica" charset="0"/>
                <a:ea typeface="ＭＳ Ｐゴシック" charset="0"/>
              </a:defRPr>
            </a:lvl8pPr>
            <a:lvl9pPr eaLnBrk="0" hangingPunct="0">
              <a:defRPr sz="1900">
                <a:solidFill>
                  <a:srgbClr val="4D4D4D"/>
                </a:solidFill>
                <a:latin typeface="Helvetica" charset="0"/>
                <a:ea typeface="ＭＳ Ｐゴシック" charset="0"/>
              </a:defRPr>
            </a:lvl9pPr>
          </a:lstStyle>
          <a:p>
            <a:r>
              <a:rPr lang="en-US" b="1">
                <a:solidFill>
                  <a:srgbClr val="00B050"/>
                </a:solidFill>
                <a:latin typeface="Core Sans A 45" charset="0"/>
                <a:ea typeface="Core Sans A 45" charset="0"/>
                <a:cs typeface="Core Sans A 45" charset="0"/>
              </a:rPr>
              <a:t>Community Solar Finance Structure</a:t>
            </a:r>
          </a:p>
        </p:txBody>
      </p:sp>
      <p:sp>
        <p:nvSpPr>
          <p:cNvPr id="37" name="Bent Arrow 36"/>
          <p:cNvSpPr/>
          <p:nvPr/>
        </p:nvSpPr>
        <p:spPr>
          <a:xfrm rot="16200000">
            <a:off x="1168835" y="2766794"/>
            <a:ext cx="892665" cy="450807"/>
          </a:xfrm>
          <a:prstGeom prst="bentArrow">
            <a:avLst>
              <a:gd name="adj1" fmla="val 10644"/>
              <a:gd name="adj2" fmla="val 30300"/>
              <a:gd name="adj3" fmla="val 27773"/>
              <a:gd name="adj4" fmla="val 22035"/>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Core Sans A 45" charset="0"/>
              <a:ea typeface="Core Sans A 45" charset="0"/>
              <a:cs typeface="Core Sans A 45" charset="0"/>
            </a:endParaRPr>
          </a:p>
        </p:txBody>
      </p:sp>
    </p:spTree>
    <p:extLst>
      <p:ext uri="{BB962C8B-B14F-4D97-AF65-F5344CB8AC3E}">
        <p14:creationId xmlns:p14="http://schemas.microsoft.com/office/powerpoint/2010/main" val="209256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82383" y="763833"/>
            <a:ext cx="2405691" cy="1338828"/>
          </a:xfrm>
          <a:prstGeom prst="rect">
            <a:avLst/>
          </a:prstGeom>
          <a:noFill/>
        </p:spPr>
        <p:txBody>
          <a:bodyPr wrap="square" anchor="t">
            <a:spAutoFit/>
          </a:bodyPr>
          <a:lstStyle/>
          <a:p>
            <a:pPr>
              <a:defRPr/>
            </a:pPr>
            <a:r>
              <a:rPr lang="en-US" sz="2700" b="1">
                <a:solidFill>
                  <a:schemeClr val="accent4"/>
                </a:solidFill>
                <a:latin typeface="Core Sans A 45" charset="0"/>
                <a:ea typeface="Core Sans A 45" charset="0"/>
                <a:cs typeface="Core Sans A 45" charset="0"/>
              </a:rPr>
              <a:t>How Community Solar Works</a:t>
            </a:r>
          </a:p>
        </p:txBody>
      </p:sp>
      <p:pic>
        <p:nvPicPr>
          <p:cNvPr id="9" name="Picture 4" descr="\\nixonpeabody.com\firmshare\firmbranding\NP Initiatives_AddServices\NP Community Solar\SolarPanelsUsed_iStock-480310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831572"/>
            <a:ext cx="1614218" cy="1216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a:off x="4572000" y="2014537"/>
            <a:ext cx="0" cy="15716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28750" y="2160985"/>
            <a:ext cx="311467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28750" y="2188369"/>
            <a:ext cx="8335" cy="72628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37085" y="2914650"/>
            <a:ext cx="507801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14" name="Picture 3" descr="\\nixonpeabody.com\firmshare\firmbranding\NP Initiatives_AddServices\NP Community Solar\4_solar_panel_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184798"/>
            <a:ext cx="5813822" cy="1072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p:nvPr/>
        </p:nvSpPr>
        <p:spPr>
          <a:xfrm>
            <a:off x="1514475" y="3289698"/>
            <a:ext cx="1371600" cy="1223412"/>
          </a:xfrm>
          <a:prstGeom prst="rect">
            <a:avLst/>
          </a:prstGeom>
          <a:noFill/>
        </p:spPr>
        <p:txBody>
          <a:bodyPr>
            <a:spAutoFit/>
          </a:bodyPr>
          <a:lstStyle/>
          <a:p>
            <a:pPr>
              <a:defRPr/>
            </a:pPr>
            <a:r>
              <a:rPr lang="en-US" sz="1050" b="1">
                <a:solidFill>
                  <a:schemeClr val="accent1"/>
                </a:solidFill>
                <a:latin typeface="Core Sans A 45" charset="0"/>
                <a:ea typeface="Core Sans A 45" charset="0"/>
                <a:cs typeface="Core Sans A 45" charset="0"/>
              </a:rPr>
              <a:t>2. Inverter</a:t>
            </a:r>
          </a:p>
          <a:p>
            <a:pPr>
              <a:defRPr/>
            </a:pPr>
            <a:r>
              <a:rPr lang="en-US" sz="900">
                <a:latin typeface="Core Sans A 45" charset="0"/>
                <a:ea typeface="Core Sans A 45" charset="0"/>
                <a:cs typeface="Core Sans A 45" charset="0"/>
              </a:rPr>
              <a:t>The inverter converts direct current (DC) electricity into alternating current (AC) so it can be used in our homes and businesses.</a:t>
            </a:r>
          </a:p>
        </p:txBody>
      </p:sp>
      <p:sp>
        <p:nvSpPr>
          <p:cNvPr id="16" name="TextBox 15"/>
          <p:cNvSpPr txBox="1"/>
          <p:nvPr/>
        </p:nvSpPr>
        <p:spPr>
          <a:xfrm>
            <a:off x="3131344" y="3289698"/>
            <a:ext cx="1371600" cy="1223412"/>
          </a:xfrm>
          <a:prstGeom prst="rect">
            <a:avLst/>
          </a:prstGeom>
          <a:noFill/>
        </p:spPr>
        <p:txBody>
          <a:bodyPr>
            <a:spAutoFit/>
          </a:bodyPr>
          <a:lstStyle/>
          <a:p>
            <a:pPr>
              <a:defRPr/>
            </a:pPr>
            <a:r>
              <a:rPr lang="en-US" sz="1050" b="1">
                <a:solidFill>
                  <a:schemeClr val="accent1"/>
                </a:solidFill>
                <a:latin typeface="Core Sans A 45" charset="0"/>
                <a:ea typeface="Core Sans A 45" charset="0"/>
                <a:cs typeface="Core Sans A 45" charset="0"/>
              </a:rPr>
              <a:t>3. Meter</a:t>
            </a:r>
          </a:p>
          <a:p>
            <a:pPr>
              <a:defRPr/>
            </a:pPr>
            <a:r>
              <a:rPr lang="en-US" sz="900">
                <a:latin typeface="Core Sans A 45" charset="0"/>
                <a:ea typeface="Core Sans A 45" charset="0"/>
                <a:cs typeface="Core Sans A 45" charset="0"/>
              </a:rPr>
              <a:t>The meter measures the amount of electricity produced by the solar panels before the electricity is fed into the utility grid.</a:t>
            </a:r>
          </a:p>
        </p:txBody>
      </p:sp>
      <p:sp>
        <p:nvSpPr>
          <p:cNvPr id="17" name="TextBox 16"/>
          <p:cNvSpPr txBox="1"/>
          <p:nvPr/>
        </p:nvSpPr>
        <p:spPr>
          <a:xfrm>
            <a:off x="4692254" y="3289698"/>
            <a:ext cx="1371600" cy="1223412"/>
          </a:xfrm>
          <a:prstGeom prst="rect">
            <a:avLst/>
          </a:prstGeom>
          <a:noFill/>
        </p:spPr>
        <p:txBody>
          <a:bodyPr>
            <a:spAutoFit/>
          </a:bodyPr>
          <a:lstStyle/>
          <a:p>
            <a:pPr>
              <a:defRPr/>
            </a:pPr>
            <a:r>
              <a:rPr lang="en-US" sz="1050" b="1">
                <a:solidFill>
                  <a:schemeClr val="accent1"/>
                </a:solidFill>
                <a:latin typeface="Core Sans A 45" charset="0"/>
                <a:ea typeface="Core Sans A 45" charset="0"/>
                <a:cs typeface="Core Sans A 45" charset="0"/>
              </a:rPr>
              <a:t>4. Utility Company</a:t>
            </a:r>
          </a:p>
          <a:p>
            <a:pPr>
              <a:defRPr/>
            </a:pPr>
            <a:r>
              <a:rPr lang="en-US" sz="900">
                <a:latin typeface="Core Sans A 45" charset="0"/>
                <a:ea typeface="Core Sans A 45" charset="0"/>
                <a:cs typeface="Core Sans A 45" charset="0"/>
              </a:rPr>
              <a:t>The utility company keeps track of how much electricity  (how many kilowatt-hours) is fed into the grid generated by the solar panels.</a:t>
            </a:r>
          </a:p>
        </p:txBody>
      </p:sp>
      <p:sp>
        <p:nvSpPr>
          <p:cNvPr id="18" name="TextBox 17"/>
          <p:cNvSpPr txBox="1"/>
          <p:nvPr/>
        </p:nvSpPr>
        <p:spPr>
          <a:xfrm>
            <a:off x="6253161" y="3289699"/>
            <a:ext cx="2289260" cy="1223412"/>
          </a:xfrm>
          <a:prstGeom prst="rect">
            <a:avLst/>
          </a:prstGeom>
          <a:noFill/>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b="1">
                <a:solidFill>
                  <a:schemeClr val="accent1"/>
                </a:solidFill>
                <a:latin typeface="Core Sans A 45" charset="0"/>
                <a:ea typeface="Core Sans A 45" charset="0"/>
                <a:cs typeface="Core Sans A 45" charset="0"/>
              </a:rPr>
              <a:t>5. Utility Bill </a:t>
            </a:r>
          </a:p>
          <a:p>
            <a:pPr eaLnBrk="1" hangingPunct="1"/>
            <a:r>
              <a:rPr lang="en-US" sz="900">
                <a:latin typeface="Core Sans A 45" charset="0"/>
                <a:ea typeface="Core Sans A 45" charset="0"/>
                <a:cs typeface="Core Sans A 45" charset="0"/>
              </a:rPr>
              <a:t>The utility does not deliver the actual electricity from the grid to individual customers. Instead it calculates the value of this electricity and provides a cash credit on the specified customer</a:t>
            </a:r>
            <a:r>
              <a:rPr lang="ja-JP" altLang="en-US" sz="900">
                <a:latin typeface="Core Sans A 45" charset="0"/>
                <a:ea typeface="Core Sans A 45" charset="0"/>
                <a:cs typeface="Core Sans A 45" charset="0"/>
              </a:rPr>
              <a:t>’</a:t>
            </a:r>
            <a:r>
              <a:rPr lang="en-US" sz="900">
                <a:latin typeface="Core Sans A 45" charset="0"/>
                <a:ea typeface="Core Sans A 45" charset="0"/>
                <a:cs typeface="Core Sans A 45" charset="0"/>
              </a:rPr>
              <a:t>s monthly electric bill. The customer may live nearby or across the city.</a:t>
            </a:r>
          </a:p>
        </p:txBody>
      </p:sp>
      <p:sp>
        <p:nvSpPr>
          <p:cNvPr id="19" name="TextBox 18"/>
          <p:cNvSpPr txBox="1"/>
          <p:nvPr/>
        </p:nvSpPr>
        <p:spPr>
          <a:xfrm>
            <a:off x="5265910" y="945321"/>
            <a:ext cx="1658352" cy="1172116"/>
          </a:xfrm>
          <a:prstGeom prst="rect">
            <a:avLst/>
          </a:prstGeom>
          <a:noFill/>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450"/>
              </a:spcAft>
            </a:pPr>
            <a:r>
              <a:rPr lang="en-US" sz="1200" b="1">
                <a:solidFill>
                  <a:schemeClr val="accent1"/>
                </a:solidFill>
                <a:latin typeface="Core Sans A 45" charset="0"/>
                <a:ea typeface="Core Sans A 45" charset="0"/>
                <a:cs typeface="Core Sans A 45" charset="0"/>
              </a:rPr>
              <a:t>1. Solar Panels </a:t>
            </a:r>
          </a:p>
          <a:p>
            <a:pPr eaLnBrk="1" hangingPunct="1">
              <a:lnSpc>
                <a:spcPct val="90000"/>
              </a:lnSpc>
            </a:pPr>
            <a:r>
              <a:rPr lang="en-US" sz="1000">
                <a:latin typeface="Core Sans A 45" charset="0"/>
                <a:ea typeface="Core Sans A 45" charset="0"/>
                <a:cs typeface="Core Sans A 45" charset="0"/>
              </a:rPr>
              <a:t>Sunlight falls on solar panels. The solar panels convert the sun</a:t>
            </a:r>
            <a:r>
              <a:rPr lang="ja-JP" altLang="en-US" sz="1000">
                <a:latin typeface="Core Sans A 45" charset="0"/>
                <a:ea typeface="Core Sans A 45" charset="0"/>
                <a:cs typeface="Core Sans A 45" charset="0"/>
              </a:rPr>
              <a:t>’</a:t>
            </a:r>
            <a:r>
              <a:rPr lang="en-US" sz="1000">
                <a:latin typeface="Core Sans A 45" charset="0"/>
                <a:ea typeface="Core Sans A 45" charset="0"/>
                <a:cs typeface="Core Sans A 45" charset="0"/>
              </a:rPr>
              <a:t>s energy into direct current (DC) electricity which is sent to an inverter.</a:t>
            </a:r>
          </a:p>
        </p:txBody>
      </p:sp>
      <p:sp>
        <p:nvSpPr>
          <p:cNvPr id="2" name="Title 3">
            <a:extLst>
              <a:ext uri="{FF2B5EF4-FFF2-40B4-BE49-F238E27FC236}">
                <a16:creationId xmlns:a16="http://schemas.microsoft.com/office/drawing/2014/main" id="{FEF0482A-B509-4DCC-8983-DCC564100C0B}"/>
              </a:ext>
            </a:extLst>
          </p:cNvPr>
          <p:cNvSpPr>
            <a:spLocks noGrp="1"/>
          </p:cNvSpPr>
          <p:nvPr>
            <p:ph type="title"/>
          </p:nvPr>
        </p:nvSpPr>
        <p:spPr>
          <a:xfrm>
            <a:off x="1245117" y="129538"/>
            <a:ext cx="6308710" cy="733425"/>
          </a:xfrm>
        </p:spPr>
        <p:txBody>
          <a:bodyPr>
            <a:normAutofit/>
          </a:bodyPr>
          <a:lstStyle/>
          <a:p>
            <a:pPr algn="ctr"/>
            <a:r>
              <a:rPr lang="en-US">
                <a:latin typeface="Core Sans A 45" charset="0"/>
                <a:ea typeface="Core Sans A 45" charset="0"/>
                <a:cs typeface="Core Sans A 45" charset="0"/>
              </a:rPr>
              <a:t>Challenge: Interconnection </a:t>
            </a:r>
          </a:p>
        </p:txBody>
      </p:sp>
    </p:spTree>
    <p:extLst>
      <p:ext uri="{BB962C8B-B14F-4D97-AF65-F5344CB8AC3E}">
        <p14:creationId xmlns:p14="http://schemas.microsoft.com/office/powerpoint/2010/main" val="384786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840" b="3840"/>
          <a:stretch>
            <a:fillRect/>
          </a:stretch>
        </p:blipFill>
        <p:spPr bwMode="auto">
          <a:xfrm>
            <a:off x="1897812" y="1585103"/>
            <a:ext cx="5126115" cy="25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02BFF2E2-64A2-4D36-9C85-4E00714453AD}"/>
              </a:ext>
            </a:extLst>
          </p:cNvPr>
          <p:cNvSpPr>
            <a:spLocks noGrp="1"/>
          </p:cNvSpPr>
          <p:nvPr>
            <p:ph type="title"/>
          </p:nvPr>
        </p:nvSpPr>
        <p:spPr>
          <a:xfrm>
            <a:off x="1887029" y="447495"/>
            <a:ext cx="5146846" cy="759327"/>
          </a:xfrm>
          <a:solidFill>
            <a:schemeClr val="bg1"/>
          </a:solidFill>
        </p:spPr>
        <p:txBody>
          <a:bodyPr>
            <a:normAutofit fontScale="90000"/>
          </a:bodyPr>
          <a:lstStyle/>
          <a:p>
            <a:pPr algn="ctr"/>
            <a:r>
              <a:rPr lang="en-US" dirty="0">
                <a:solidFill>
                  <a:srgbClr val="0071CE"/>
                </a:solidFill>
                <a:cs typeface="Arial"/>
              </a:rPr>
              <a:t>Challenge: Commercial Rooftop Owners – Competing Interests and </a:t>
            </a:r>
            <a:br>
              <a:rPr lang="en-US" dirty="0">
                <a:solidFill>
                  <a:srgbClr val="0071CE"/>
                </a:solidFill>
                <a:cs typeface="Arial"/>
              </a:rPr>
            </a:br>
            <a:r>
              <a:rPr lang="en-US" dirty="0">
                <a:solidFill>
                  <a:srgbClr val="0071CE"/>
                </a:solidFill>
                <a:cs typeface="Arial"/>
              </a:rPr>
              <a:t>Possibility of Removal</a:t>
            </a:r>
            <a:endParaRPr lang="en-US" dirty="0">
              <a:solidFill>
                <a:srgbClr val="0071CE"/>
              </a:solidFill>
            </a:endParaRPr>
          </a:p>
        </p:txBody>
      </p:sp>
    </p:spTree>
    <p:extLst>
      <p:ext uri="{BB962C8B-B14F-4D97-AF65-F5344CB8AC3E}">
        <p14:creationId xmlns:p14="http://schemas.microsoft.com/office/powerpoint/2010/main" val="226814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group of people posing for the camera&#10;&#10;Description generated with very high confidence"/>
          <p:cNvPicPr>
            <a:picLocks noGrp="1" noChangeAspect="1" noChangeArrowheads="1"/>
          </p:cNvPicPr>
          <p:nvPr>
            <p:ph type="pic" idx="1"/>
          </p:nvPr>
        </p:nvPicPr>
        <p:blipFill>
          <a:blip r:embed="rId2"/>
          <a:srcRect t="3840" b="3840"/>
          <a:stretch>
            <a:fillRect/>
          </a:stretch>
        </p:blipFill>
        <p:spPr bwMode="auto">
          <a:xfrm>
            <a:off x="909496" y="299183"/>
            <a:ext cx="7070398" cy="432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848430"/>
      </p:ext>
    </p:extLst>
  </p:cSld>
  <p:clrMapOvr>
    <a:masterClrMapping/>
  </p:clrMapOvr>
</p:sld>
</file>

<file path=ppt/theme/theme1.xml><?xml version="1.0" encoding="utf-8"?>
<a:theme xmlns:a="http://schemas.openxmlformats.org/drawingml/2006/main" name="Blank">
  <a:themeElements>
    <a:clrScheme name="New Partners Community Solar">
      <a:dk1>
        <a:sysClr val="windowText" lastClr="000000"/>
      </a:dk1>
      <a:lt1>
        <a:sysClr val="window" lastClr="FFFFFF"/>
      </a:lt1>
      <a:dk2>
        <a:srgbClr val="0071CE"/>
      </a:dk2>
      <a:lt2>
        <a:srgbClr val="E0E0E0"/>
      </a:lt2>
      <a:accent1>
        <a:srgbClr val="0071CE"/>
      </a:accent1>
      <a:accent2>
        <a:srgbClr val="FFCB05"/>
      </a:accent2>
      <a:accent3>
        <a:srgbClr val="00B050"/>
      </a:accent3>
      <a:accent4>
        <a:srgbClr val="909090"/>
      </a:accent4>
      <a:accent5>
        <a:srgbClr val="002060"/>
      </a:accent5>
      <a:accent6>
        <a:srgbClr val="FF9900"/>
      </a:accent6>
      <a:hlink>
        <a:srgbClr val="0071CE"/>
      </a:hlink>
      <a:folHlink>
        <a:srgbClr val="002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Blank</vt:lpstr>
      <vt:lpstr>PowerPoint Presentation</vt:lpstr>
      <vt:lpstr>PowerPoint Presentation</vt:lpstr>
      <vt:lpstr>Impact and Energy Produced</vt:lpstr>
      <vt:lpstr>Challenge: SREC Market </vt:lpstr>
      <vt:lpstr>PowerPoint Presentation</vt:lpstr>
      <vt:lpstr>Challenge: Interconnection </vt:lpstr>
      <vt:lpstr>Challenge: Commercial Rooftop Owners – Competing Interests and  Possibility of Removal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2018-04-12T18:17:38Z</dcterms:modified>
</cp:coreProperties>
</file>