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3" r:id="rId3"/>
    <p:sldId id="314" r:id="rId4"/>
    <p:sldId id="324" r:id="rId5"/>
    <p:sldId id="329" r:id="rId6"/>
    <p:sldId id="315" r:id="rId7"/>
    <p:sldId id="322" r:id="rId8"/>
    <p:sldId id="320" r:id="rId9"/>
    <p:sldId id="316" r:id="rId10"/>
    <p:sldId id="321" r:id="rId11"/>
    <p:sldId id="317" r:id="rId12"/>
    <p:sldId id="328" r:id="rId13"/>
    <p:sldId id="318" r:id="rId14"/>
    <p:sldId id="319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7" autoAdjust="0"/>
  </p:normalViewPr>
  <p:slideViewPr>
    <p:cSldViewPr snapToGrid="0">
      <p:cViewPr>
        <p:scale>
          <a:sx n="100" d="100"/>
          <a:sy n="100" d="100"/>
        </p:scale>
        <p:origin x="93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216AE7B-65EF-4159-9FD1-A48B0A61A64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8371039-971A-4741-AD5D-B875D6C0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199906E-5F41-48F9-A612-34E20CFACDA5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251F3E5-84EE-479D-987B-4E7E9DBA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olarfoundation.org/about-the-solar-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</a:t>
            </a:r>
            <a:r>
              <a:rPr lang="en-US" baseline="0" dirty="0" smtClean="0"/>
              <a:t> than 1% of total generating capacity in the state.  140 MW in 2016, 175 MW in 2017.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F3E5-84EE-479D-987B-4E7E9DBA18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9C08-C700-4E72-8CD4-5D49BA4174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Solar Foundation --- surveys hundreds of thousands of known energy establishments, resulting in completed surveys from more than 2,000 solar establishments</a:t>
            </a:r>
            <a:r>
              <a:rPr lang="en-US" dirty="0" smtClean="0">
                <a:effectLst/>
              </a:rPr>
              <a:t> </a:t>
            </a:r>
            <a:r>
              <a:rPr lang="en-US" dirty="0"/>
              <a:t>The Solar Foundation. (2016a). </a:t>
            </a:r>
            <a:r>
              <a:rPr lang="en-US" i="1" dirty="0"/>
              <a:t>About The Solar Foundation</a:t>
            </a:r>
            <a:r>
              <a:rPr lang="en-US" dirty="0"/>
              <a:t>. Retrieved from </a:t>
            </a:r>
            <a:r>
              <a:rPr lang="en-US" dirty="0">
                <a:hlinkClick r:id="rId3"/>
              </a:rPr>
              <a:t>http://www.thesolarfoundation.org/about-the-solar-foundation/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F3E5-84EE-479D-987B-4E7E9DBA18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Solar, wind, and geothermal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F3E5-84EE-479D-987B-4E7E9DBA18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5,831</a:t>
            </a:r>
            <a:r>
              <a:rPr lang="en-US" baseline="0" dirty="0" smtClean="0"/>
              <a:t> jobs in 2017 = over 13,000 total jobs throughout the multiplier effect.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F3E5-84EE-479D-987B-4E7E9DBA18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year, the PUCO approved a plan for AEP Ohio to install 500 MW of wind capacity and 400 MW of solar capacity</a:t>
            </a:r>
          </a:p>
          <a:p>
            <a:r>
              <a:rPr lang="en-US" dirty="0" smtClean="0"/>
              <a:t>Site preference for solar projects in Appalachian Ohio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F3E5-84EE-479D-987B-4E7E9DBA18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F3E5-84EE-479D-987B-4E7E9DBA18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2BC3-76A4-4A79-A807-343C15BF307D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" y="6062056"/>
            <a:ext cx="1932234" cy="7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9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09B2-63BA-4668-9A6F-AE3ADDDC73F7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5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31B-7244-4E77-9F87-6D23F59B0C03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A2BC-4911-45D3-B25F-FFE72B7F2380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5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E49D-E54D-4A4D-B45E-CD0FBE5721F1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0BD6-835C-48F1-AF3F-EDFF5018902E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1836-128A-4E7A-98B4-D5511140CB7F}" type="datetime1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9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B87C-5C6F-446D-A7D2-C960606242F8}" type="datetime1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47E2-1DC4-4A9F-8ECD-3913A62B5E16}" type="datetime1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CE36-CF61-4FEE-99AD-CE21F539D824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C1EF-6858-45A7-9DDF-8CA41BB8E5F1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4150-367D-4AEF-9D10-5FFE383BD4BB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3323-DA70-4C64-9E10-CF53C630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931" y="293724"/>
            <a:ext cx="10791825" cy="251459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SOLAR JOBS: OHIO’S NEW ECONOMY AND THE IMPACTS OF POLICY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243" y="2569352"/>
            <a:ext cx="8077200" cy="119431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Gilbert Michaud, Ph.D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Assistant Professor of Practice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Voinovich School of Leadership and Public Affairs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225" y="6206609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Prepared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 the Ohio Solar Congress –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March 2018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10" y="4237908"/>
            <a:ext cx="3692466" cy="14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OHIO SOLAR INDUSTRY ECONOMIC IMPACT, 2015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777734"/>
              </p:ext>
            </p:extLst>
          </p:nvPr>
        </p:nvGraphicFramePr>
        <p:xfrm>
          <a:off x="1021936" y="1441395"/>
          <a:ext cx="10148127" cy="4545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321495279"/>
                    </a:ext>
                  </a:extLst>
                </a:gridCol>
                <a:gridCol w="1975803">
                  <a:extLst>
                    <a:ext uri="{9D8B030D-6E8A-4147-A177-3AD203B41FA5}">
                      <a16:colId xmlns:a16="http://schemas.microsoft.com/office/drawing/2014/main" val="4235278353"/>
                    </a:ext>
                  </a:extLst>
                </a:gridCol>
                <a:gridCol w="2108073">
                  <a:extLst>
                    <a:ext uri="{9D8B030D-6E8A-4147-A177-3AD203B41FA5}">
                      <a16:colId xmlns:a16="http://schemas.microsoft.com/office/drawing/2014/main" val="2986076350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540105862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313862946"/>
                    </a:ext>
                  </a:extLst>
                </a:gridCol>
              </a:tblGrid>
              <a:tr h="757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</a:rPr>
                        <a:t>Impact Type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</a:rPr>
                        <a:t>Employment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Labor Income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</a:rPr>
                        <a:t>Value Added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Output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38468"/>
                  </a:ext>
                </a:extLst>
              </a:tr>
              <a:tr h="757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>
                          <a:effectLst/>
                        </a:rPr>
                        <a:t>Direct Effect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 smtClean="0">
                          <a:effectLst/>
                        </a:rPr>
                        <a:t>4,811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$574,442,156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$820,411,647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$900,777,216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30717"/>
                  </a:ext>
                </a:extLst>
              </a:tr>
              <a:tr h="757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>
                          <a:effectLst/>
                        </a:rPr>
                        <a:t>Indirect Effect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 smtClean="0">
                          <a:effectLst/>
                        </a:rPr>
                        <a:t>452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$24,207,071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$42,964,182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$76,109,451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91678"/>
                  </a:ext>
                </a:extLst>
              </a:tr>
              <a:tr h="757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>
                          <a:effectLst/>
                        </a:rPr>
                        <a:t>Induced Effect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 smtClean="0">
                          <a:effectLst/>
                        </a:rPr>
                        <a:t>4,084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$174,944,694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$321,326,039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$559,023,410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9636"/>
                  </a:ext>
                </a:extLst>
              </a:tr>
              <a:tr h="757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Total Effect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 smtClean="0">
                          <a:effectLst/>
                        </a:rPr>
                        <a:t>9,347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$773,593,922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$1,184,701,868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$1,535,910,078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09275"/>
                  </a:ext>
                </a:extLst>
              </a:tr>
              <a:tr h="757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>
                          <a:effectLst/>
                        </a:rPr>
                        <a:t>MULTIPLIER</a:t>
                      </a:r>
                      <a:endParaRPr lang="en-US" sz="2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1.94</a:t>
                      </a:r>
                      <a:endParaRPr lang="en-US" sz="2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1.35</a:t>
                      </a:r>
                      <a:endParaRPr lang="en-US" sz="2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1.44</a:t>
                      </a:r>
                      <a:endParaRPr lang="en-US" sz="2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1.71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3362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10776"/>
            <a:ext cx="1846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Note. </a:t>
            </a:r>
            <a:r>
              <a:rPr lang="en-US" sz="1400" dirty="0" smtClean="0"/>
              <a:t>Author calculation from IMPLAN Version 3.1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10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/>
              <a:t>AEP OHIO’S 400/500 MW PLAN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154855"/>
              </p:ext>
            </p:extLst>
          </p:nvPr>
        </p:nvGraphicFramePr>
        <p:xfrm>
          <a:off x="2266193" y="1911513"/>
          <a:ext cx="7893807" cy="3926261"/>
        </p:xfrm>
        <a:graphic>
          <a:graphicData uri="http://schemas.openxmlformats.org/drawingml/2006/table">
            <a:tbl>
              <a:tblPr firstRow="1" firstCol="1" bandRow="1"/>
              <a:tblGrid>
                <a:gridCol w="895345">
                  <a:extLst>
                    <a:ext uri="{9D8B030D-6E8A-4147-A177-3AD203B41FA5}">
                      <a16:colId xmlns:a16="http://schemas.microsoft.com/office/drawing/2014/main" val="4196875476"/>
                    </a:ext>
                  </a:extLst>
                </a:gridCol>
                <a:gridCol w="1922907">
                  <a:extLst>
                    <a:ext uri="{9D8B030D-6E8A-4147-A177-3AD203B41FA5}">
                      <a16:colId xmlns:a16="http://schemas.microsoft.com/office/drawing/2014/main" val="3720104982"/>
                    </a:ext>
                  </a:extLst>
                </a:gridCol>
                <a:gridCol w="859472">
                  <a:extLst>
                    <a:ext uri="{9D8B030D-6E8A-4147-A177-3AD203B41FA5}">
                      <a16:colId xmlns:a16="http://schemas.microsoft.com/office/drawing/2014/main" val="740007935"/>
                    </a:ext>
                  </a:extLst>
                </a:gridCol>
                <a:gridCol w="1854835">
                  <a:extLst>
                    <a:ext uri="{9D8B030D-6E8A-4147-A177-3AD203B41FA5}">
                      <a16:colId xmlns:a16="http://schemas.microsoft.com/office/drawing/2014/main" val="47320020"/>
                    </a:ext>
                  </a:extLst>
                </a:gridCol>
                <a:gridCol w="2361248">
                  <a:extLst>
                    <a:ext uri="{9D8B030D-6E8A-4147-A177-3AD203B41FA5}">
                      <a16:colId xmlns:a16="http://schemas.microsoft.com/office/drawing/2014/main" val="309538472"/>
                    </a:ext>
                  </a:extLst>
                </a:gridCol>
              </a:tblGrid>
              <a:tr h="25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2365"/>
                  </a:ext>
                </a:extLst>
              </a:tr>
              <a:tr h="50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Jobs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Annual Salary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Economic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Impact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9719"/>
                  </a:ext>
                </a:extLst>
              </a:tr>
              <a:tr h="504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Solar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Construction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2,220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$88,724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$406,317,278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998954"/>
                  </a:ext>
                </a:extLst>
              </a:tr>
              <a:tr h="50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O&amp;M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1,271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$65,452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$139,346,377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88408"/>
                  </a:ext>
                </a:extLst>
              </a:tr>
              <a:tr h="50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Total/Average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3,491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$80,250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$545,663,655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434329"/>
                  </a:ext>
                </a:extLst>
              </a:tr>
              <a:tr h="504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Wind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Construction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2,002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$57,410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$289,649,179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05386"/>
                  </a:ext>
                </a:extLst>
              </a:tr>
              <a:tr h="50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O&amp;M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$57,066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$29,194,259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26871"/>
                  </a:ext>
                </a:extLst>
              </a:tr>
              <a:tr h="504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Total/Average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2,128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$57,389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$318,843,438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52729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66193" y="2822331"/>
            <a:ext cx="7893807" cy="1538654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87019"/>
            <a:ext cx="1846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Note. </a:t>
            </a:r>
            <a:r>
              <a:rPr lang="en-US" sz="1400" dirty="0" smtClean="0"/>
              <a:t>Author calculation from NREL’s JEDI model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00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61"/>
            <a:ext cx="12192000" cy="1143000"/>
          </a:xfrm>
        </p:spPr>
        <p:txBody>
          <a:bodyPr/>
          <a:lstStyle/>
          <a:p>
            <a:r>
              <a:rPr lang="en-US" b="1" dirty="0" smtClean="0"/>
              <a:t>OTHER CONFOUNDING </a:t>
            </a:r>
            <a:r>
              <a:rPr lang="en-US" b="1" dirty="0" smtClean="0"/>
              <a:t>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046" y="1503484"/>
            <a:ext cx="11087100" cy="49940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Tax </a:t>
            </a:r>
            <a:r>
              <a:rPr lang="en-US" sz="3600" dirty="0" smtClean="0"/>
              <a:t>credits </a:t>
            </a:r>
          </a:p>
          <a:p>
            <a:pPr lvl="1"/>
            <a:r>
              <a:rPr lang="en-US" sz="3000" dirty="0" smtClean="0"/>
              <a:t>Federal is scaling down and </a:t>
            </a:r>
            <a:r>
              <a:rPr lang="en-US" sz="3000" dirty="0" smtClean="0"/>
              <a:t>expiring; </a:t>
            </a:r>
            <a:r>
              <a:rPr lang="en-US" sz="3000" dirty="0" smtClean="0"/>
              <a:t>no state tax credit in </a:t>
            </a:r>
            <a:r>
              <a:rPr lang="en-US" sz="3000" dirty="0" smtClean="0"/>
              <a:t>OH</a:t>
            </a:r>
          </a:p>
          <a:p>
            <a:pPr lvl="1"/>
            <a:r>
              <a:rPr lang="en-US" sz="3000" dirty="0" smtClean="0"/>
              <a:t>With </a:t>
            </a:r>
            <a:r>
              <a:rPr lang="en-US" sz="3000" dirty="0"/>
              <a:t>tax credits, </a:t>
            </a:r>
            <a:r>
              <a:rPr lang="en-US" sz="3000" dirty="0" smtClean="0"/>
              <a:t>results </a:t>
            </a:r>
            <a:r>
              <a:rPr lang="en-US" sz="3000" dirty="0"/>
              <a:t>suggest an additional 37.8 MW would have been installed </a:t>
            </a:r>
            <a:r>
              <a:rPr lang="en-US" sz="3000" dirty="0" smtClean="0"/>
              <a:t>in 2013 (0.326 </a:t>
            </a:r>
            <a:r>
              <a:rPr lang="en-US" sz="3000" dirty="0"/>
              <a:t>MW per 100,000 times 115.9)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600" dirty="0" smtClean="0"/>
              <a:t>Low solar insolation </a:t>
            </a:r>
            <a:r>
              <a:rPr lang="en-US" sz="3600" dirty="0" smtClean="0"/>
              <a:t>resources (44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 smtClean="0"/>
              <a:t>at 3.8 kWh/m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/day)</a:t>
            </a:r>
            <a:endParaRPr lang="en-US" sz="3600" dirty="0" smtClean="0"/>
          </a:p>
          <a:p>
            <a:r>
              <a:rPr lang="en-US" sz="3600" dirty="0" smtClean="0"/>
              <a:t>Relatively low </a:t>
            </a:r>
            <a:r>
              <a:rPr lang="en-US" sz="3600" dirty="0" smtClean="0"/>
              <a:t>electricity costs </a:t>
            </a:r>
            <a:r>
              <a:rPr lang="en-US" sz="3600" dirty="0" smtClean="0"/>
              <a:t>(22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</a:t>
            </a:r>
            <a:r>
              <a:rPr lang="en-US" sz="3600" dirty="0" smtClean="0"/>
              <a:t>at 9.84 cents/kWh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9728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8315"/>
            <a:ext cx="10972800" cy="5253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RPS freeze hurt renewable industries</a:t>
            </a:r>
          </a:p>
          <a:p>
            <a:pPr lvl="1"/>
            <a:r>
              <a:rPr lang="en-US" dirty="0" smtClean="0"/>
              <a:t>Cost </a:t>
            </a:r>
            <a:r>
              <a:rPr lang="en-US" dirty="0"/>
              <a:t>of </a:t>
            </a:r>
            <a:r>
              <a:rPr lang="en-US" dirty="0" smtClean="0"/>
              <a:t>SRECs </a:t>
            </a:r>
            <a:r>
              <a:rPr lang="en-US" dirty="0"/>
              <a:t>fluctuates, </a:t>
            </a:r>
            <a:r>
              <a:rPr lang="en-US" dirty="0" smtClean="0"/>
              <a:t>IOUs </a:t>
            </a:r>
            <a:r>
              <a:rPr lang="en-US" dirty="0"/>
              <a:t>buys large amounts when cost drops and can </a:t>
            </a:r>
            <a:r>
              <a:rPr lang="en-US" dirty="0" smtClean="0"/>
              <a:t>‘bank’ </a:t>
            </a:r>
            <a:r>
              <a:rPr lang="en-US" dirty="0"/>
              <a:t>extra credits for future </a:t>
            </a:r>
            <a:r>
              <a:rPr lang="en-US" dirty="0" smtClean="0"/>
              <a:t>years</a:t>
            </a:r>
            <a:endParaRPr lang="en-US" dirty="0"/>
          </a:p>
          <a:p>
            <a:r>
              <a:rPr lang="en-US" dirty="0"/>
              <a:t>Ohio’s favorable net metering policies </a:t>
            </a:r>
            <a:r>
              <a:rPr lang="en-US" dirty="0" smtClean="0"/>
              <a:t>helped </a:t>
            </a:r>
            <a:r>
              <a:rPr lang="en-US" dirty="0"/>
              <a:t>facilitate </a:t>
            </a:r>
            <a:r>
              <a:rPr lang="en-US" dirty="0" smtClean="0"/>
              <a:t>PV </a:t>
            </a:r>
            <a:r>
              <a:rPr lang="en-US" dirty="0"/>
              <a:t>deployment and should be </a:t>
            </a:r>
            <a:r>
              <a:rPr lang="en-US" dirty="0" smtClean="0"/>
              <a:t>protected</a:t>
            </a:r>
          </a:p>
          <a:p>
            <a:r>
              <a:rPr lang="en-US" dirty="0" smtClean="0"/>
              <a:t>What about the tariff?? (net loss of 23,000 jobs in 2018?)</a:t>
            </a:r>
          </a:p>
          <a:p>
            <a:endParaRPr lang="en-US" dirty="0" smtClean="0"/>
          </a:p>
          <a:p>
            <a:r>
              <a:rPr lang="en-US" dirty="0"/>
              <a:t>“The State of the Energy Industry in Ohio: Job Trends and Projections” </a:t>
            </a:r>
            <a:r>
              <a:rPr lang="en-US" sz="2400" dirty="0">
                <a:solidFill>
                  <a:srgbClr val="0070C0"/>
                </a:solidFill>
              </a:rPr>
              <a:t>(https://</a:t>
            </a:r>
            <a:r>
              <a:rPr lang="en-US" sz="2400" dirty="0" smtClean="0">
                <a:solidFill>
                  <a:srgbClr val="0070C0"/>
                </a:solidFill>
              </a:rPr>
              <a:t>www.ohio.edu/ce3/resources/upload/GVS-White-Paper-State-of-Energy-Industry-in-Ohio-Michaud-et-al-Oct-2017.pdf)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dirty="0"/>
              <a:t>For additional </a:t>
            </a:r>
            <a:r>
              <a:rPr lang="en-US" dirty="0" smtClean="0"/>
              <a:t>questions/comments, email </a:t>
            </a:r>
            <a:r>
              <a:rPr lang="en-US" dirty="0"/>
              <a:t>me at </a:t>
            </a:r>
            <a:r>
              <a:rPr lang="en-US" dirty="0" smtClean="0"/>
              <a:t>michaudg@ohio.edu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/>
              <a:t>PANEL DISCUSSION WITH SOLAR INSTALLERS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 smtClean="0"/>
          </a:p>
          <a:p>
            <a:r>
              <a:rPr lang="en-US" sz="4400" dirty="0" smtClean="0"/>
              <a:t>Candice Brothers – </a:t>
            </a:r>
            <a:r>
              <a:rPr lang="en-US" sz="4400" dirty="0" err="1" smtClean="0"/>
              <a:t>YellowLite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David </a:t>
            </a:r>
            <a:r>
              <a:rPr lang="en-US" sz="4400" dirty="0" err="1" smtClean="0"/>
              <a:t>Zelasko</a:t>
            </a:r>
            <a:r>
              <a:rPr lang="en-US" sz="4400" dirty="0" smtClean="0"/>
              <a:t> – Third Sun Solar</a:t>
            </a:r>
          </a:p>
          <a:p>
            <a:endParaRPr lang="en-US" sz="4400" dirty="0" smtClean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sz="5400" dirty="0" smtClean="0"/>
              <a:t>PLEASE ASK QUESTIONS!!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REGULATORY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500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Net Metering </a:t>
            </a:r>
            <a:r>
              <a:rPr lang="en-US" dirty="0" smtClean="0"/>
              <a:t>(1999)</a:t>
            </a:r>
          </a:p>
          <a:p>
            <a:pPr lvl="1"/>
            <a:r>
              <a:rPr lang="en-US" dirty="0" smtClean="0"/>
              <a:t>Credits </a:t>
            </a:r>
            <a:r>
              <a:rPr lang="en-US" dirty="0"/>
              <a:t>energy owners for adding electricity back to the </a:t>
            </a:r>
            <a:r>
              <a:rPr lang="en-US" dirty="0" smtClean="0"/>
              <a:t>grid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Net Metering (FTG -&gt; </a:t>
            </a:r>
            <a:r>
              <a:rPr lang="en-US" dirty="0" smtClean="0">
                <a:solidFill>
                  <a:prstClr val="black"/>
                </a:solidFill>
              </a:rPr>
              <a:t>A…since 2010)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Renewable </a:t>
            </a:r>
            <a:r>
              <a:rPr lang="en-US" dirty="0"/>
              <a:t>Portfolio Standard (2009)</a:t>
            </a:r>
          </a:p>
          <a:p>
            <a:pPr lvl="1"/>
            <a:r>
              <a:rPr lang="en-US" dirty="0"/>
              <a:t>Requires utilities to generate a proportion of their total output from renewable sources. 12.5% by 2027, 0.5% PV </a:t>
            </a:r>
            <a:r>
              <a:rPr lang="en-US" dirty="0" err="1"/>
              <a:t>carveout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Freeze in 2014, Expired in 2016. HB 114 proposed to make goals voluntary</a:t>
            </a:r>
          </a:p>
          <a:p>
            <a:pPr lvl="1"/>
            <a:r>
              <a:rPr lang="en-US" dirty="0" smtClean="0"/>
              <a:t>Impacts to Solar Renewable </a:t>
            </a:r>
            <a:r>
              <a:rPr lang="en-US" dirty="0"/>
              <a:t>Energy Credits </a:t>
            </a:r>
            <a:r>
              <a:rPr lang="en-US" dirty="0" smtClean="0"/>
              <a:t>(SRECs</a:t>
            </a:r>
            <a:r>
              <a:rPr lang="en-US" dirty="0"/>
              <a:t>)</a:t>
            </a:r>
          </a:p>
          <a:p>
            <a:r>
              <a:rPr lang="en-US" dirty="0" smtClean="0"/>
              <a:t>Solar Tariff (2018)</a:t>
            </a:r>
          </a:p>
          <a:p>
            <a:pPr lvl="1"/>
            <a:r>
              <a:rPr lang="en-US" dirty="0" smtClean="0"/>
              <a:t>30% in 2018, 25% in 2019, 20% in 2020, </a:t>
            </a:r>
            <a:r>
              <a:rPr lang="en-US" dirty="0"/>
              <a:t>and </a:t>
            </a:r>
            <a:r>
              <a:rPr lang="en-US" dirty="0" smtClean="0"/>
              <a:t>15% in 2021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2.5 </a:t>
            </a:r>
            <a:r>
              <a:rPr lang="en-US" dirty="0" smtClean="0"/>
              <a:t>GW </a:t>
            </a:r>
            <a:r>
              <a:rPr lang="en-US" dirty="0"/>
              <a:t>of imported solar cells are exempt from the tariff each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OHIO UTILITY AND DISTRIBUTED SOLAR CAPACITY, </a:t>
            </a:r>
            <a:br>
              <a:rPr lang="en-US" b="1" dirty="0" smtClean="0"/>
            </a:br>
            <a:r>
              <a:rPr lang="en-US" b="1" dirty="0" smtClean="0"/>
              <a:t>2009-2016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56" y="1597637"/>
            <a:ext cx="9144000" cy="51238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0" y="5257562"/>
            <a:ext cx="13540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Note. </a:t>
            </a:r>
            <a:r>
              <a:rPr lang="en-US" sz="1400" dirty="0" smtClean="0"/>
              <a:t>Figure created by author with data from the U.S. Energy Information Administration.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51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506"/>
            <a:ext cx="12192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PUCO-CERTIFIED SOLAR ENERGY FACILITIES, 2017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98077" y="1357506"/>
            <a:ext cx="7886699" cy="52840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688449"/>
            <a:ext cx="1574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dirty="0"/>
              <a:t>Green Energy Ohio. </a:t>
            </a:r>
            <a:r>
              <a:rPr lang="en-US" sz="1400" dirty="0"/>
              <a:t>(2017). http://www.greenenergyoh.org/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95507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OHIO SOLAR COUNTIES BY EMPLOYMENT,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4101"/>
          <a:stretch/>
        </p:blipFill>
        <p:spPr>
          <a:xfrm>
            <a:off x="2643803" y="1475638"/>
            <a:ext cx="6904392" cy="50632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336481"/>
            <a:ext cx="1899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dirty="0" smtClean="0"/>
              <a:t>The </a:t>
            </a:r>
            <a:r>
              <a:rPr lang="en-US" sz="1400" dirty="0"/>
              <a:t>Solar Foundation (2016). https://www.thesolarfoundation.org/solar-jobs-census/solar-jobs-compendium-oh/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90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222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OHIO SOLAR AND WIND INDUSTRY EMPLOYMENT,  </a:t>
            </a:r>
            <a:br>
              <a:rPr lang="en-US" sz="4900" b="1" dirty="0" smtClean="0"/>
            </a:br>
            <a:r>
              <a:rPr lang="en-US" sz="4900" b="1" dirty="0" smtClean="0"/>
              <a:t>2013-2016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836"/>
            <a:ext cx="9144000" cy="51206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sp>
        <p:nvSpPr>
          <p:cNvPr id="6" name="Rectangle 5"/>
          <p:cNvSpPr/>
          <p:nvPr/>
        </p:nvSpPr>
        <p:spPr>
          <a:xfrm>
            <a:off x="-5862" y="4826675"/>
            <a:ext cx="15298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Note. </a:t>
            </a:r>
            <a:r>
              <a:rPr lang="en-US" sz="1400" dirty="0"/>
              <a:t>Figure created by author with data </a:t>
            </a:r>
            <a:r>
              <a:rPr lang="en-US" sz="1400" dirty="0" smtClean="0"/>
              <a:t>from The Solar Foundation, Green Energy Ohio, Clean Jobs Ohio, and Clean Jobs Midwest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170219" y="2096897"/>
            <a:ext cx="4636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Solar = 11.3% Growth Rate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78337" y="2912961"/>
            <a:ext cx="3266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5,831 Jobs in 2016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0049608" y="2549769"/>
            <a:ext cx="3429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293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RENEWABLES EMPLOYMENT BY GEOGRAPHY, 2016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6000" y="1483856"/>
            <a:ext cx="5480000" cy="5055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879297"/>
            <a:ext cx="1776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dirty="0"/>
              <a:t>Clean Energy Trust and Environmental Entrepreneurs (E2).</a:t>
            </a:r>
          </a:p>
        </p:txBody>
      </p:sp>
    </p:spTree>
    <p:extLst>
      <p:ext uri="{BB962C8B-B14F-4D97-AF65-F5344CB8AC3E}">
        <p14:creationId xmlns:p14="http://schemas.microsoft.com/office/powerpoint/2010/main" val="29033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/>
              <a:t>TRANSITIONING EMPLOYMENT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2127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Skillshed</a:t>
            </a:r>
            <a:r>
              <a:rPr lang="en-US" sz="3600" dirty="0" smtClean="0"/>
              <a:t> Project (EDA)</a:t>
            </a:r>
          </a:p>
          <a:p>
            <a:pPr lvl="1"/>
            <a:r>
              <a:rPr lang="en-US" sz="3200" dirty="0" smtClean="0"/>
              <a:t>Mapping 2014-2024</a:t>
            </a:r>
          </a:p>
          <a:p>
            <a:pPr lvl="1"/>
            <a:r>
              <a:rPr lang="en-US" sz="3200" dirty="0" smtClean="0"/>
              <a:t>124 struggling coal occupations (average = $27/hour)</a:t>
            </a:r>
          </a:p>
          <a:p>
            <a:pPr lvl="2"/>
            <a:r>
              <a:rPr lang="en-US" sz="2800" dirty="0"/>
              <a:t>33% of coal jobs require a bachelor’s degree</a:t>
            </a:r>
          </a:p>
          <a:p>
            <a:pPr lvl="1"/>
            <a:r>
              <a:rPr lang="en-US" sz="3200" dirty="0" smtClean="0"/>
              <a:t>27 growing solar occupations (average = $34/hour)</a:t>
            </a:r>
          </a:p>
          <a:p>
            <a:pPr lvl="2"/>
            <a:r>
              <a:rPr lang="en-US" sz="2800" dirty="0" smtClean="0"/>
              <a:t>60% of solar jobs require a bachelor’s degree</a:t>
            </a:r>
          </a:p>
          <a:p>
            <a:pPr lvl="1"/>
            <a:r>
              <a:rPr lang="en-US" sz="3200" u="sng" dirty="0" smtClean="0"/>
              <a:t>There is a skills gap</a:t>
            </a:r>
            <a:endParaRPr lang="en-US" sz="3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OHIO ENERGY INDUSTRY ECONOMIC IMPACT, 2015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323-DA70-4C64-9E10-CF53C6306681}" type="slidenum">
              <a:rPr lang="en-US" smtClean="0"/>
              <a:t>9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679" y="2507482"/>
            <a:ext cx="11044641" cy="2020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987019"/>
            <a:ext cx="1846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Note. </a:t>
            </a:r>
            <a:r>
              <a:rPr lang="en-US" sz="1400" dirty="0" smtClean="0"/>
              <a:t>Author calculation from IMPLAN Version 3.1</a:t>
            </a:r>
            <a:endParaRPr lang="en-US" sz="14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745523"/>
            <a:ext cx="109728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9524</TotalTime>
  <Words>759</Words>
  <Application>Microsoft Office PowerPoint</Application>
  <PresentationFormat>Widescreen</PresentationFormat>
  <Paragraphs>154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SOLAR JOBS: OHIO’S NEW ECONOMY AND THE IMPACTS OF POLICY </vt:lpstr>
      <vt:lpstr>REGULATORY OVERVIEW</vt:lpstr>
      <vt:lpstr>OHIO UTILITY AND DISTRIBUTED SOLAR CAPACITY,  2009-2016</vt:lpstr>
      <vt:lpstr>PUCO-CERTIFIED SOLAR ENERGY FACILITIES, 2017</vt:lpstr>
      <vt:lpstr>OHIO SOLAR COUNTIES BY EMPLOYMENT, 2016</vt:lpstr>
      <vt:lpstr>OHIO SOLAR AND WIND INDUSTRY EMPLOYMENT,   2013-2016 </vt:lpstr>
      <vt:lpstr>RENEWABLES EMPLOYMENT BY GEOGRAPHY, 2016</vt:lpstr>
      <vt:lpstr>TRANSITIONING EMPLOYMENT</vt:lpstr>
      <vt:lpstr>OHIO ENERGY INDUSTRY ECONOMIC IMPACT, 2015</vt:lpstr>
      <vt:lpstr>OHIO SOLAR INDUSTRY ECONOMIC IMPACT, 2015</vt:lpstr>
      <vt:lpstr>AEP OHIO’S 400/500 MW PLAN</vt:lpstr>
      <vt:lpstr>OTHER CONFOUNDING FACTORS</vt:lpstr>
      <vt:lpstr>CONCLUSIONS</vt:lpstr>
      <vt:lpstr>PANEL DISCUSSION WITH SOLAR INSTALLERS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INFLUENCING SOLAR PV INSTALLATION: IMPLICATIONS FOR OHIO</dc:title>
  <dc:creator>Michaud, Gilbert</dc:creator>
  <cp:lastModifiedBy>Michaud, Gilbert</cp:lastModifiedBy>
  <cp:revision>83</cp:revision>
  <cp:lastPrinted>2018-03-16T19:41:11Z</cp:lastPrinted>
  <dcterms:created xsi:type="dcterms:W3CDTF">2017-02-06T22:01:01Z</dcterms:created>
  <dcterms:modified xsi:type="dcterms:W3CDTF">2018-03-16T20:27:01Z</dcterms:modified>
</cp:coreProperties>
</file>